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7" r:id="rId2"/>
    <p:sldId id="261" r:id="rId3"/>
    <p:sldId id="258" r:id="rId4"/>
    <p:sldId id="265" r:id="rId5"/>
    <p:sldId id="266" r:id="rId6"/>
    <p:sldId id="267" r:id="rId7"/>
    <p:sldId id="262" r:id="rId8"/>
    <p:sldId id="263" r:id="rId9"/>
    <p:sldId id="268" r:id="rId10"/>
    <p:sldId id="259" r:id="rId11"/>
    <p:sldId id="270" r:id="rId12"/>
    <p:sldId id="264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9" autoAdjust="0"/>
    <p:restoredTop sz="94709" autoAdjust="0"/>
  </p:normalViewPr>
  <p:slideViewPr>
    <p:cSldViewPr>
      <p:cViewPr varScale="1">
        <p:scale>
          <a:sx n="70" d="100"/>
          <a:sy n="70" d="100"/>
        </p:scale>
        <p:origin x="-51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2D5BBC-B06B-4010-BED8-68912FB10438}" type="datetimeFigureOut">
              <a:rPr lang="ru-RU" smtClean="0"/>
              <a:pPr/>
              <a:t>25.11.2013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A433ED-1AD8-4658-BED7-333DD1D49B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A370A38-CFD4-4024-981B-DE40746FF3ED}" type="slidenum">
              <a:rPr lang="ru-RU"/>
              <a:pPr/>
              <a:t>1</a:t>
            </a:fld>
            <a:endParaRPr lang="ru-RU"/>
          </a:p>
        </p:txBody>
      </p:sp>
      <p:sp>
        <p:nvSpPr>
          <p:cNvPr id="87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Борисович И.В.</a:t>
            </a:r>
          </a:p>
          <a:p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F3A9986-5DB1-4591-8D7F-C94F0E39D97D}" type="slidenum">
              <a:rPr lang="ru-RU"/>
              <a:pPr/>
              <a:t>3</a:t>
            </a:fld>
            <a:endParaRPr lang="ru-RU"/>
          </a:p>
        </p:txBody>
      </p:sp>
      <p:sp>
        <p:nvSpPr>
          <p:cNvPr id="849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Борисович И.В.</a:t>
            </a:r>
          </a:p>
          <a:p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B87E87D-1EC9-4C1F-9C36-9526CE9436F5}" type="slidenum">
              <a:rPr lang="ru-RU"/>
              <a:pPr/>
              <a:t>10</a:t>
            </a:fld>
            <a:endParaRPr lang="ru-RU"/>
          </a:p>
        </p:txBody>
      </p:sp>
      <p:sp>
        <p:nvSpPr>
          <p:cNvPr id="75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5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5BA09-E0CE-41F0-9428-A773DC3D4D1F}" type="datetimeFigureOut">
              <a:rPr lang="ru-RU" smtClean="0"/>
              <a:pPr/>
              <a:t>25.11.2013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2FEBE-85FF-4B6D-A5AA-A3AFC13822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5BA09-E0CE-41F0-9428-A773DC3D4D1F}" type="datetimeFigureOut">
              <a:rPr lang="ru-RU" smtClean="0"/>
              <a:pPr/>
              <a:t>25.11.2013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2FEBE-85FF-4B6D-A5AA-A3AFC13822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5BA09-E0CE-41F0-9428-A773DC3D4D1F}" type="datetimeFigureOut">
              <a:rPr lang="ru-RU" smtClean="0"/>
              <a:pPr/>
              <a:t>25.11.2013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2FEBE-85FF-4B6D-A5AA-A3AFC13822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71C783FA-2C38-4C8D-ABC0-DC43BC60EA4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5BA09-E0CE-41F0-9428-A773DC3D4D1F}" type="datetimeFigureOut">
              <a:rPr lang="ru-RU" smtClean="0"/>
              <a:pPr/>
              <a:t>25.11.2013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2FEBE-85FF-4B6D-A5AA-A3AFC13822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5BA09-E0CE-41F0-9428-A773DC3D4D1F}" type="datetimeFigureOut">
              <a:rPr lang="ru-RU" smtClean="0"/>
              <a:pPr/>
              <a:t>25.11.2013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2FEBE-85FF-4B6D-A5AA-A3AFC13822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5BA09-E0CE-41F0-9428-A773DC3D4D1F}" type="datetimeFigureOut">
              <a:rPr lang="ru-RU" smtClean="0"/>
              <a:pPr/>
              <a:t>25.11.2013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2FEBE-85FF-4B6D-A5AA-A3AFC13822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5BA09-E0CE-41F0-9428-A773DC3D4D1F}" type="datetimeFigureOut">
              <a:rPr lang="ru-RU" smtClean="0"/>
              <a:pPr/>
              <a:t>25.11.2013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2FEBE-85FF-4B6D-A5AA-A3AFC13822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5BA09-E0CE-41F0-9428-A773DC3D4D1F}" type="datetimeFigureOut">
              <a:rPr lang="ru-RU" smtClean="0"/>
              <a:pPr/>
              <a:t>25.11.2013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2FEBE-85FF-4B6D-A5AA-A3AFC13822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5BA09-E0CE-41F0-9428-A773DC3D4D1F}" type="datetimeFigureOut">
              <a:rPr lang="ru-RU" smtClean="0"/>
              <a:pPr/>
              <a:t>25.11.2013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2FEBE-85FF-4B6D-A5AA-A3AFC13822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5BA09-E0CE-41F0-9428-A773DC3D4D1F}" type="datetimeFigureOut">
              <a:rPr lang="ru-RU" smtClean="0"/>
              <a:pPr/>
              <a:t>25.11.2013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2FEBE-85FF-4B6D-A5AA-A3AFC13822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5BA09-E0CE-41F0-9428-A773DC3D4D1F}" type="datetimeFigureOut">
              <a:rPr lang="ru-RU" smtClean="0"/>
              <a:pPr/>
              <a:t>25.11.2013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72FEBE-85FF-4B6D-A5AA-A3AFC13822C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35BA09-E0CE-41F0-9428-A773DC3D4D1F}" type="datetimeFigureOut">
              <a:rPr lang="ru-RU" smtClean="0"/>
              <a:pPr/>
              <a:t>25.11.2013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72FEBE-85FF-4B6D-A5AA-A3AFC13822C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audio" Target="file:///D:\&#1091;&#1088;&#1086;&#1082;&#1080;\9%20&#1082;&#1083;&#1072;&#1089;&#1089;\&#1093;&#1080;&#1084;.&#1089;&#1074;&#1103;&#1079;&#1100;\6.mp3" TargetMode="External"/><Relationship Id="rId7" Type="http://schemas.openxmlformats.org/officeDocument/2006/relationships/image" Target="../media/image2.png"/><Relationship Id="rId2" Type="http://schemas.openxmlformats.org/officeDocument/2006/relationships/video" Target="file:///D:\&#1091;&#1088;&#1086;&#1082;&#1080;\9%20&#1082;&#1083;&#1072;&#1089;&#1089;\&#1093;&#1080;&#1084;.&#1089;&#1074;&#1103;&#1079;&#1100;\wodor_wal.avi" TargetMode="External"/><Relationship Id="rId1" Type="http://schemas.openxmlformats.org/officeDocument/2006/relationships/video" Target="file:///D:\&#1091;&#1088;&#1086;&#1082;&#1080;\9%20&#1082;&#1083;&#1072;&#1089;&#1089;\&#1093;&#1080;&#1084;.&#1089;&#1074;&#1103;&#1079;&#1100;\krzem.avi" TargetMode="External"/><Relationship Id="rId6" Type="http://schemas.openxmlformats.org/officeDocument/2006/relationships/image" Target="../media/image1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80" name="krzem.avi">
            <a:hlinkClick r:id="" action="ppaction://media"/>
          </p:cNvPr>
          <p:cNvPicPr>
            <a:picLocks noGrp="1" noRot="1" noChangeAspect="1" noChangeArrowheads="1"/>
          </p:cNvPicPr>
          <p:nvPr>
            <p:ph sz="quarter" idx="2"/>
            <a:videoFile r:link="rId1"/>
          </p:nvPr>
        </p:nvPicPr>
        <p:blipFill>
          <a:blip r:embed="rId6"/>
          <a:srcRect/>
          <a:stretch>
            <a:fillRect/>
          </a:stretch>
        </p:blipFill>
        <p:spPr>
          <a:xfrm>
            <a:off x="1763713" y="2492375"/>
            <a:ext cx="2736850" cy="2238375"/>
          </a:xfrm>
          <a:ln/>
        </p:spPr>
      </p:pic>
      <p:pic>
        <p:nvPicPr>
          <p:cNvPr id="28683" name="wodor_wal.avi">
            <a:hlinkClick r:id="" action="ppaction://media"/>
          </p:cNvPr>
          <p:cNvPicPr>
            <a:picLocks noGrp="1" noRot="1" noChangeAspect="1" noChangeArrowheads="1"/>
          </p:cNvPicPr>
          <p:nvPr>
            <p:ph sz="quarter" idx="3"/>
            <a:videoFile r:link="rId2"/>
          </p:nvPr>
        </p:nvPicPr>
        <p:blipFill>
          <a:blip r:embed="rId7"/>
          <a:srcRect/>
          <a:stretch>
            <a:fillRect/>
          </a:stretch>
        </p:blipFill>
        <p:spPr>
          <a:xfrm>
            <a:off x="4787900" y="4005263"/>
            <a:ext cx="2808288" cy="2298700"/>
          </a:xfrm>
          <a:ln/>
        </p:spPr>
      </p:pic>
      <p:pic>
        <p:nvPicPr>
          <p:cNvPr id="28686" name="6.mp3">
            <a:hlinkClick r:id="" action="ppaction://media"/>
          </p:cNvPr>
          <p:cNvPicPr>
            <a:picLocks noRot="1" noChangeAspect="1" noChangeArrowheads="1"/>
          </p:cNvPicPr>
          <p:nvPr>
            <a:audioFile r:link="rId3"/>
          </p:nvPr>
        </p:nvPicPr>
        <p:blipFill>
          <a:blip r:embed="rId8"/>
          <a:srcRect/>
          <a:stretch>
            <a:fillRect/>
          </a:stretch>
        </p:blipFill>
        <p:spPr bwMode="auto">
          <a:xfrm>
            <a:off x="8991600" y="0"/>
            <a:ext cx="304800" cy="304800"/>
          </a:xfrm>
          <a:prstGeom prst="rect">
            <a:avLst/>
          </a:prstGeom>
          <a:noFill/>
        </p:spPr>
      </p:pic>
      <p:sp>
        <p:nvSpPr>
          <p:cNvPr id="28677" name="WordArt 5"/>
          <p:cNvSpPr>
            <a:spLocks noChangeArrowheads="1" noChangeShapeType="1" noTextEdit="1"/>
          </p:cNvSpPr>
          <p:nvPr/>
        </p:nvSpPr>
        <p:spPr bwMode="auto">
          <a:xfrm>
            <a:off x="900113" y="908050"/>
            <a:ext cx="7345362" cy="8651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smtClean="0">
                <a:ln w="12700">
                  <a:solidFill>
                    <a:srgbClr val="99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0000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800000">
                      <a:alpha val="80000"/>
                    </a:srgbClr>
                  </a:outerShdw>
                </a:effectLst>
                <a:latin typeface="Impact"/>
              </a:rPr>
              <a:t>Ковалентная   </a:t>
            </a:r>
            <a:r>
              <a:rPr lang="ru-RU" sz="3600" kern="10" dirty="0">
                <a:ln w="12700">
                  <a:solidFill>
                    <a:srgbClr val="990000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0000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800000">
                      <a:alpha val="80000"/>
                    </a:srgbClr>
                  </a:outerShdw>
                </a:effectLst>
                <a:latin typeface="Impact"/>
              </a:rPr>
              <a:t>связь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5881" fill="hold"/>
                                        <p:tgtEl>
                                          <p:spTgt spid="2868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5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0" fill="hold"/>
                                        <p:tgtEl>
                                          <p:spTgt spid="286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0"/>
                                        <p:tgtEl>
                                          <p:spTgt spid="28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1" fill="hold"/>
                                        <p:tgtEl>
                                          <p:spTgt spid="2868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1" fill="hold"/>
                                        <p:tgtEl>
                                          <p:spTgt spid="2868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16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8680"/>
                </p:tgtEl>
              </p:cMediaNode>
            </p:video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86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1" dur="1" fill="hold"/>
                                        <p:tgtEl>
                                          <p:spTgt spid="2868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680"/>
                  </p:tgtEl>
                </p:cond>
              </p:nextCondLst>
            </p:seq>
            <p:video>
              <p:cMediaNode>
                <p:cTn id="22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8683"/>
                </p:tgtEl>
              </p:cMediaNode>
            </p:video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86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7" dur="1" fill="hold"/>
                                        <p:tgtEl>
                                          <p:spTgt spid="2868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683"/>
                  </p:tgtEl>
                </p:cond>
              </p:nextCondLst>
            </p:seq>
            <p:audio>
              <p:cMediaNode vol="100000">
                <p:cTn id="2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686"/>
                </p:tgtEl>
              </p:cMediaNode>
            </p:audio>
          </p:childTnLst>
        </p:cTn>
      </p:par>
    </p:tnLst>
    <p:bldLst>
      <p:bldP spid="2867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2" name="WordArt 4"/>
          <p:cNvSpPr>
            <a:spLocks noChangeArrowheads="1" noChangeShapeType="1" noTextEdit="1"/>
          </p:cNvSpPr>
          <p:nvPr/>
        </p:nvSpPr>
        <p:spPr bwMode="auto">
          <a:xfrm>
            <a:off x="539750" y="260350"/>
            <a:ext cx="8064500" cy="1812925"/>
          </a:xfrm>
          <a:prstGeom prst="rect">
            <a:avLst/>
          </a:prstGeom>
        </p:spPr>
        <p:txBody>
          <a:bodyPr wrap="none" fromWordArt="1">
            <a:prstTxWarp prst="textInflateTop">
              <a:avLst>
                <a:gd name="adj" fmla="val 31917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CC"/>
                </a:solidFill>
                <a:latin typeface="Impact"/>
              </a:rPr>
              <a:t>В какой из молекул </a:t>
            </a:r>
          </a:p>
          <a:p>
            <a:pPr algn="ctr"/>
            <a:r>
              <a: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CC"/>
                </a:solidFill>
                <a:latin typeface="Impact"/>
              </a:rPr>
              <a:t>связь наиболее полярная ?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0" y="2205038"/>
            <a:ext cx="4752975" cy="1944687"/>
            <a:chOff x="-341" y="1298"/>
            <a:chExt cx="2948" cy="1089"/>
          </a:xfrm>
        </p:grpSpPr>
        <p:sp>
          <p:nvSpPr>
            <p:cNvPr id="58374" name="Oval 6">
              <a:hlinkClick r:id="" action="ppaction://hlinkshowjump?jump=nextslide"/>
            </p:cNvPr>
            <p:cNvSpPr>
              <a:spLocks noChangeArrowheads="1"/>
            </p:cNvSpPr>
            <p:nvPr/>
          </p:nvSpPr>
          <p:spPr bwMode="auto">
            <a:xfrm>
              <a:off x="567" y="1298"/>
              <a:ext cx="1814" cy="1089"/>
            </a:xfrm>
            <a:prstGeom prst="ellipse">
              <a:avLst/>
            </a:prstGeom>
            <a:gradFill rotWithShape="1">
              <a:gsLst>
                <a:gs pos="0">
                  <a:srgbClr val="FFFF66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8375" name="Text Box 7"/>
            <p:cNvSpPr txBox="1">
              <a:spLocks noChangeArrowheads="1"/>
            </p:cNvSpPr>
            <p:nvPr/>
          </p:nvSpPr>
          <p:spPr bwMode="auto">
            <a:xfrm>
              <a:off x="-341" y="1616"/>
              <a:ext cx="2948" cy="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lvl="4"/>
              <a:r>
                <a:rPr lang="en-US" sz="2000" b="1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     </a:t>
              </a:r>
              <a:r>
                <a:rPr lang="ru-RU" sz="2000" b="1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А) </a:t>
              </a:r>
              <a:r>
                <a:rPr lang="en-US" sz="3200" b="1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SO</a:t>
              </a:r>
              <a:r>
                <a:rPr lang="en-US" sz="3200" b="1" baseline="-2500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3</a:t>
              </a:r>
              <a:endParaRPr lang="ru-RU" sz="3200" b="1" baseline="-2500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</p:txBody>
        </p:sp>
      </p:grpSp>
      <p:grpSp>
        <p:nvGrpSpPr>
          <p:cNvPr id="3" name="Group 8"/>
          <p:cNvGrpSpPr>
            <a:grpSpLocks/>
          </p:cNvGrpSpPr>
          <p:nvPr/>
        </p:nvGrpSpPr>
        <p:grpSpPr bwMode="auto">
          <a:xfrm>
            <a:off x="3779838" y="4508500"/>
            <a:ext cx="4716462" cy="2016125"/>
            <a:chOff x="2562" y="1480"/>
            <a:chExt cx="2812" cy="1225"/>
          </a:xfrm>
        </p:grpSpPr>
        <p:sp>
          <p:nvSpPr>
            <p:cNvPr id="58377" name="Oval 9"/>
            <p:cNvSpPr>
              <a:spLocks noChangeArrowheads="1"/>
            </p:cNvSpPr>
            <p:nvPr/>
          </p:nvSpPr>
          <p:spPr bwMode="auto">
            <a:xfrm>
              <a:off x="3288" y="1480"/>
              <a:ext cx="1769" cy="1225"/>
            </a:xfrm>
            <a:prstGeom prst="ellipse">
              <a:avLst/>
            </a:prstGeom>
            <a:gradFill rotWithShape="1">
              <a:gsLst>
                <a:gs pos="0">
                  <a:srgbClr val="FFFF66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8378" name="Text Box 10"/>
            <p:cNvSpPr txBox="1">
              <a:spLocks noChangeArrowheads="1"/>
            </p:cNvSpPr>
            <p:nvPr/>
          </p:nvSpPr>
          <p:spPr bwMode="auto">
            <a:xfrm>
              <a:off x="2562" y="1842"/>
              <a:ext cx="2812" cy="3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lvl="4"/>
              <a:r>
                <a:rPr lang="en-US" sz="2400" b="1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   </a:t>
              </a:r>
              <a:r>
                <a:rPr lang="ru-RU" sz="2400" b="1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Б)  </a:t>
              </a:r>
              <a:r>
                <a:rPr lang="en-US" sz="3200" b="1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HF</a:t>
              </a:r>
              <a:endParaRPr lang="ru-RU" sz="3200"/>
            </a:p>
          </p:txBody>
        </p:sp>
      </p:grpSp>
      <p:grpSp>
        <p:nvGrpSpPr>
          <p:cNvPr id="4" name="Group 11"/>
          <p:cNvGrpSpPr>
            <a:grpSpLocks/>
          </p:cNvGrpSpPr>
          <p:nvPr/>
        </p:nvGrpSpPr>
        <p:grpSpPr bwMode="auto">
          <a:xfrm>
            <a:off x="-1476375" y="4508500"/>
            <a:ext cx="6049963" cy="2016125"/>
            <a:chOff x="-567" y="2478"/>
            <a:chExt cx="3356" cy="1225"/>
          </a:xfrm>
        </p:grpSpPr>
        <p:sp>
          <p:nvSpPr>
            <p:cNvPr id="58380" name="Oval 12"/>
            <p:cNvSpPr>
              <a:spLocks noChangeArrowheads="1"/>
            </p:cNvSpPr>
            <p:nvPr/>
          </p:nvSpPr>
          <p:spPr bwMode="auto">
            <a:xfrm>
              <a:off x="567" y="2478"/>
              <a:ext cx="1724" cy="1225"/>
            </a:xfrm>
            <a:prstGeom prst="ellipse">
              <a:avLst/>
            </a:prstGeom>
            <a:gradFill rotWithShape="1">
              <a:gsLst>
                <a:gs pos="0">
                  <a:srgbClr val="FFFF66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8381" name="Text Box 13"/>
            <p:cNvSpPr txBox="1">
              <a:spLocks noChangeArrowheads="1"/>
            </p:cNvSpPr>
            <p:nvPr/>
          </p:nvSpPr>
          <p:spPr bwMode="auto">
            <a:xfrm>
              <a:off x="-567" y="2931"/>
              <a:ext cx="3356" cy="3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lvl="4"/>
              <a:r>
                <a:rPr lang="ru-RU" b="1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       </a:t>
              </a:r>
              <a:r>
                <a:rPr lang="en-US" b="1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        </a:t>
              </a:r>
              <a:r>
                <a:rPr lang="ru-RU" sz="2000" b="1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В) </a:t>
              </a:r>
              <a:r>
                <a:rPr lang="en-US" sz="3200" b="1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CO</a:t>
              </a:r>
              <a:r>
                <a:rPr lang="en-US" sz="3200" b="1" baseline="-2500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2</a:t>
              </a:r>
              <a:endParaRPr lang="ru-RU" sz="3200" baseline="-25000"/>
            </a:p>
          </p:txBody>
        </p:sp>
      </p:grpSp>
      <p:grpSp>
        <p:nvGrpSpPr>
          <p:cNvPr id="5" name="Group 14"/>
          <p:cNvGrpSpPr>
            <a:grpSpLocks/>
          </p:cNvGrpSpPr>
          <p:nvPr/>
        </p:nvGrpSpPr>
        <p:grpSpPr bwMode="auto">
          <a:xfrm>
            <a:off x="4140200" y="2205038"/>
            <a:ext cx="4537075" cy="2089150"/>
            <a:chOff x="2472" y="2886"/>
            <a:chExt cx="2676" cy="1134"/>
          </a:xfrm>
        </p:grpSpPr>
        <p:sp>
          <p:nvSpPr>
            <p:cNvPr id="58383" name="Oval 15"/>
            <p:cNvSpPr>
              <a:spLocks noChangeArrowheads="1"/>
            </p:cNvSpPr>
            <p:nvPr/>
          </p:nvSpPr>
          <p:spPr bwMode="auto">
            <a:xfrm>
              <a:off x="3198" y="2886"/>
              <a:ext cx="1859" cy="1134"/>
            </a:xfrm>
            <a:prstGeom prst="ellipse">
              <a:avLst/>
            </a:prstGeom>
            <a:gradFill rotWithShape="1">
              <a:gsLst>
                <a:gs pos="0">
                  <a:srgbClr val="FFFF66"/>
                </a:gs>
                <a:gs pos="100000">
                  <a:schemeClr val="folHlink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8384" name="Text Box 16"/>
            <p:cNvSpPr txBox="1">
              <a:spLocks noChangeArrowheads="1"/>
            </p:cNvSpPr>
            <p:nvPr/>
          </p:nvSpPr>
          <p:spPr bwMode="auto">
            <a:xfrm>
              <a:off x="2472" y="3203"/>
              <a:ext cx="2676" cy="4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lvl="4"/>
              <a:endParaRPr lang="en-US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endParaRPr>
            </a:p>
            <a:p>
              <a:pPr lvl="4"/>
              <a:r>
                <a:rPr lang="en-US" b="1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    </a:t>
              </a:r>
              <a:r>
                <a:rPr lang="ru-RU" b="1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 </a:t>
              </a:r>
              <a:r>
                <a:rPr lang="ru-RU" sz="2400" b="1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Г) </a:t>
              </a:r>
              <a:r>
                <a:rPr lang="en-US" sz="3200" b="1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NH</a:t>
              </a:r>
              <a:r>
                <a:rPr lang="en-US" sz="3200" b="1" baseline="-25000">
                  <a:solidFill>
                    <a:srgbClr val="000000"/>
                  </a:solidFill>
                  <a:effectLst>
                    <a:outerShdw blurRad="38100" dist="38100" dir="2700000" algn="tl">
                      <a:srgbClr val="FFFFFF"/>
                    </a:outerShdw>
                  </a:effectLst>
                </a:rPr>
                <a:t>3</a:t>
              </a:r>
              <a:endParaRPr lang="ru-RU" sz="3200" baseline="-25000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58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8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6.10546E-7 L -0.21267 -0.22039 " pathEditMode="relative" ptsTypes="AA">
                                      <p:cBhvr>
                                        <p:cTn id="5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extBox 74"/>
          <p:cNvSpPr txBox="1"/>
          <p:nvPr/>
        </p:nvSpPr>
        <p:spPr>
          <a:xfrm>
            <a:off x="1000125" y="971550"/>
            <a:ext cx="28575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kern="0" dirty="0">
                <a:solidFill>
                  <a:sysClr val="windowText" lastClr="000000"/>
                </a:solidFill>
                <a:latin typeface="+mn-lt"/>
              </a:rPr>
              <a:t>H</a:t>
            </a:r>
            <a:endParaRPr lang="ru-RU" sz="2800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76" name="Овал 75"/>
          <p:cNvSpPr/>
          <p:nvPr/>
        </p:nvSpPr>
        <p:spPr>
          <a:xfrm>
            <a:off x="928662" y="1542971"/>
            <a:ext cx="428628" cy="428628"/>
          </a:xfrm>
          <a:prstGeom prst="ellipse">
            <a:avLst/>
          </a:prstGeom>
          <a:solidFill>
            <a:srgbClr val="1F497D">
              <a:lumMod val="60000"/>
              <a:lumOff val="40000"/>
              <a:alpha val="70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balanced" dir="t"/>
          </a:scene3d>
          <a:sp3d extrusionH="76200" prstMaterial="softEdge">
            <a:bevelT prst="relaxedInset"/>
            <a:extrusionClr>
              <a:sysClr val="windowText" lastClr="000000">
                <a:lumMod val="50000"/>
                <a:lumOff val="50000"/>
              </a:sysClr>
            </a:extrusionClr>
          </a:sp3d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785813" y="2686050"/>
            <a:ext cx="428625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ysClr val="windowText" lastClr="000000"/>
                </a:solidFill>
                <a:latin typeface="+mn-lt"/>
              </a:rPr>
              <a:t>1s</a:t>
            </a:r>
            <a:endParaRPr lang="ru-RU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1000125" y="2543175"/>
            <a:ext cx="357188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ysClr val="windowText" lastClr="000000"/>
                </a:solidFill>
                <a:latin typeface="+mn-lt"/>
              </a:rPr>
              <a:t>1</a:t>
            </a:r>
            <a:endParaRPr lang="ru-RU" sz="1400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1428750" y="2185988"/>
            <a:ext cx="357188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ysClr val="windowText" lastClr="000000"/>
                </a:solidFill>
                <a:latin typeface="+mn-lt"/>
              </a:rPr>
              <a:t>1</a:t>
            </a:r>
            <a:endParaRPr lang="ru-RU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150" name="TextBox 149"/>
          <p:cNvSpPr txBox="1"/>
          <p:nvPr/>
        </p:nvSpPr>
        <p:spPr>
          <a:xfrm>
            <a:off x="928688" y="1543050"/>
            <a:ext cx="500062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ysClr val="windowText" lastClr="000000"/>
                </a:solidFill>
                <a:latin typeface="+mn-lt"/>
              </a:rPr>
              <a:t>+1</a:t>
            </a:r>
            <a:endParaRPr lang="ru-RU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151" name="TextBox 150"/>
          <p:cNvSpPr txBox="1"/>
          <p:nvPr/>
        </p:nvSpPr>
        <p:spPr>
          <a:xfrm>
            <a:off x="857250" y="3400425"/>
            <a:ext cx="428625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ysClr val="windowText" lastClr="000000"/>
                </a:solidFill>
                <a:latin typeface="+mn-lt"/>
              </a:rPr>
              <a:t>1s</a:t>
            </a:r>
            <a:endParaRPr lang="ru-RU" kern="0" dirty="0">
              <a:solidFill>
                <a:sysClr val="windowText" lastClr="000000"/>
              </a:solidFill>
              <a:latin typeface="+mn-lt"/>
            </a:endParaRPr>
          </a:p>
        </p:txBody>
      </p:sp>
      <p:cxnSp>
        <p:nvCxnSpPr>
          <p:cNvPr id="152" name="Прямая со стрелкой 151"/>
          <p:cNvCxnSpPr>
            <a:cxnSpLocks noChangeShapeType="1"/>
          </p:cNvCxnSpPr>
          <p:nvPr/>
        </p:nvCxnSpPr>
        <p:spPr bwMode="auto">
          <a:xfrm rot="16200000" flipH="1">
            <a:off x="1179512" y="3506788"/>
            <a:ext cx="214313" cy="1588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sp>
        <p:nvSpPr>
          <p:cNvPr id="153" name="Прямоугольник 152"/>
          <p:cNvSpPr/>
          <p:nvPr/>
        </p:nvSpPr>
        <p:spPr>
          <a:xfrm>
            <a:off x="1214438" y="3328988"/>
            <a:ext cx="357187" cy="357187"/>
          </a:xfrm>
          <a:prstGeom prst="rect">
            <a:avLst/>
          </a:prstGeom>
          <a:noFill/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154" name="TextBox 153"/>
          <p:cNvSpPr txBox="1"/>
          <p:nvPr/>
        </p:nvSpPr>
        <p:spPr>
          <a:xfrm>
            <a:off x="2857500" y="5257800"/>
            <a:ext cx="285750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kern="0" dirty="0">
                <a:solidFill>
                  <a:sysClr val="windowText" lastClr="000000"/>
                </a:solidFill>
                <a:latin typeface="+mn-lt"/>
              </a:rPr>
              <a:t>H</a:t>
            </a:r>
            <a:endParaRPr lang="ru-RU" sz="4000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155" name="TextBox 154"/>
          <p:cNvSpPr txBox="1"/>
          <p:nvPr/>
        </p:nvSpPr>
        <p:spPr>
          <a:xfrm>
            <a:off x="5072063" y="5257800"/>
            <a:ext cx="285750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kern="0" dirty="0">
                <a:solidFill>
                  <a:sysClr val="windowText" lastClr="000000"/>
                </a:solidFill>
                <a:latin typeface="+mn-lt"/>
              </a:rPr>
              <a:t>Н</a:t>
            </a:r>
          </a:p>
        </p:txBody>
      </p:sp>
      <p:sp>
        <p:nvSpPr>
          <p:cNvPr id="156" name="Умножение 155"/>
          <p:cNvSpPr/>
          <p:nvPr/>
        </p:nvSpPr>
        <p:spPr>
          <a:xfrm>
            <a:off x="4000500" y="5829300"/>
            <a:ext cx="214313" cy="214313"/>
          </a:xfrm>
          <a:prstGeom prst="mathMultiply">
            <a:avLst/>
          </a:prstGeom>
          <a:solidFill>
            <a:sysClr val="windowText" lastClr="000000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cxnSp>
        <p:nvCxnSpPr>
          <p:cNvPr id="157" name="Прямая соединительная линия 156"/>
          <p:cNvCxnSpPr>
            <a:cxnSpLocks noChangeShapeType="1"/>
          </p:cNvCxnSpPr>
          <p:nvPr/>
        </p:nvCxnSpPr>
        <p:spPr bwMode="auto">
          <a:xfrm rot="5400000">
            <a:off x="3536157" y="4864894"/>
            <a:ext cx="214312" cy="0"/>
          </a:xfrm>
          <a:prstGeom prst="line">
            <a:avLst/>
          </a:prstGeom>
          <a:noFill/>
          <a:ln w="9525" algn="ctr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158" name="Прямая соединительная линия 157"/>
          <p:cNvCxnSpPr>
            <a:cxnSpLocks noChangeShapeType="1"/>
          </p:cNvCxnSpPr>
          <p:nvPr/>
        </p:nvCxnSpPr>
        <p:spPr bwMode="auto">
          <a:xfrm rot="5400000">
            <a:off x="3536156" y="5222082"/>
            <a:ext cx="214313" cy="0"/>
          </a:xfrm>
          <a:prstGeom prst="line">
            <a:avLst/>
          </a:prstGeom>
          <a:noFill/>
          <a:ln w="9525" algn="ctr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159" name="Прямая соединительная линия 158"/>
          <p:cNvCxnSpPr>
            <a:cxnSpLocks noChangeShapeType="1"/>
          </p:cNvCxnSpPr>
          <p:nvPr/>
        </p:nvCxnSpPr>
        <p:spPr bwMode="auto">
          <a:xfrm rot="5400000">
            <a:off x="3536156" y="5936457"/>
            <a:ext cx="214313" cy="0"/>
          </a:xfrm>
          <a:prstGeom prst="line">
            <a:avLst/>
          </a:prstGeom>
          <a:noFill/>
          <a:ln w="9525" algn="ctr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160" name="Прямая соединительная линия 159"/>
          <p:cNvCxnSpPr>
            <a:cxnSpLocks noChangeShapeType="1"/>
          </p:cNvCxnSpPr>
          <p:nvPr/>
        </p:nvCxnSpPr>
        <p:spPr bwMode="auto">
          <a:xfrm rot="5400000">
            <a:off x="3536157" y="6293644"/>
            <a:ext cx="214312" cy="0"/>
          </a:xfrm>
          <a:prstGeom prst="line">
            <a:avLst/>
          </a:prstGeom>
          <a:noFill/>
          <a:ln w="9525" algn="ctr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161" name="Прямая со стрелкой 160"/>
          <p:cNvCxnSpPr>
            <a:cxnSpLocks noChangeShapeType="1"/>
          </p:cNvCxnSpPr>
          <p:nvPr/>
        </p:nvCxnSpPr>
        <p:spPr bwMode="auto">
          <a:xfrm rot="5400000">
            <a:off x="1180306" y="3505994"/>
            <a:ext cx="212725" cy="1588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sp>
        <p:nvSpPr>
          <p:cNvPr id="162" name="TextBox 161"/>
          <p:cNvSpPr txBox="1"/>
          <p:nvPr/>
        </p:nvSpPr>
        <p:spPr>
          <a:xfrm>
            <a:off x="1857375" y="4757738"/>
            <a:ext cx="642938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ysClr val="windowText" lastClr="000000"/>
                </a:solidFill>
                <a:latin typeface="+mn-lt"/>
              </a:rPr>
              <a:t>2.20</a:t>
            </a:r>
            <a:endParaRPr lang="ru-RU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163" name="Овал 162"/>
          <p:cNvSpPr/>
          <p:nvPr/>
        </p:nvSpPr>
        <p:spPr>
          <a:xfrm>
            <a:off x="2286000" y="4972050"/>
            <a:ext cx="1643063" cy="1214438"/>
          </a:xfrm>
          <a:prstGeom prst="ellipse">
            <a:avLst/>
          </a:prstGeom>
          <a:noFill/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164" name="Овал 163"/>
          <p:cNvSpPr/>
          <p:nvPr/>
        </p:nvSpPr>
        <p:spPr>
          <a:xfrm>
            <a:off x="3429000" y="5043488"/>
            <a:ext cx="1571625" cy="1143000"/>
          </a:xfrm>
          <a:prstGeom prst="ellipse">
            <a:avLst/>
          </a:prstGeom>
          <a:noFill/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165" name="Arc 12"/>
          <p:cNvSpPr>
            <a:spLocks/>
          </p:cNvSpPr>
          <p:nvPr/>
        </p:nvSpPr>
        <p:spPr bwMode="auto">
          <a:xfrm rot="3734765">
            <a:off x="874712" y="1404938"/>
            <a:ext cx="766763" cy="985838"/>
          </a:xfrm>
          <a:custGeom>
            <a:avLst/>
            <a:gdLst>
              <a:gd name="G0" fmla="+- 3721 0 0"/>
              <a:gd name="G1" fmla="+- 21600 0 0"/>
              <a:gd name="G2" fmla="+- 21600 0 0"/>
              <a:gd name="T0" fmla="*/ 0 w 20869"/>
              <a:gd name="T1" fmla="*/ 323 h 21600"/>
              <a:gd name="T2" fmla="*/ 20869 w 20869"/>
              <a:gd name="T3" fmla="*/ 8466 h 21600"/>
              <a:gd name="T4" fmla="*/ 3721 w 20869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869" h="21600" fill="none" extrusionOk="0">
                <a:moveTo>
                  <a:pt x="-1" y="322"/>
                </a:moveTo>
                <a:cubicBezTo>
                  <a:pt x="1228" y="108"/>
                  <a:pt x="2473" y="-1"/>
                  <a:pt x="3721" y="0"/>
                </a:cubicBezTo>
                <a:cubicBezTo>
                  <a:pt x="10442" y="0"/>
                  <a:pt x="16781" y="3129"/>
                  <a:pt x="20869" y="8465"/>
                </a:cubicBezTo>
              </a:path>
              <a:path w="20869" h="21600" stroke="0" extrusionOk="0">
                <a:moveTo>
                  <a:pt x="-1" y="322"/>
                </a:moveTo>
                <a:cubicBezTo>
                  <a:pt x="1228" y="108"/>
                  <a:pt x="2473" y="-1"/>
                  <a:pt x="3721" y="0"/>
                </a:cubicBezTo>
                <a:cubicBezTo>
                  <a:pt x="10442" y="0"/>
                  <a:pt x="16781" y="3129"/>
                  <a:pt x="20869" y="8465"/>
                </a:cubicBezTo>
                <a:lnTo>
                  <a:pt x="3721" y="21600"/>
                </a:lnTo>
                <a:close/>
              </a:path>
            </a:pathLst>
          </a:custGeom>
          <a:noFill/>
          <a:ln w="38100">
            <a:solidFill>
              <a:sysClr val="windowText" lastClr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166" name="Овал 165"/>
          <p:cNvSpPr/>
          <p:nvPr/>
        </p:nvSpPr>
        <p:spPr>
          <a:xfrm>
            <a:off x="4000495" y="1614408"/>
            <a:ext cx="428628" cy="428628"/>
          </a:xfrm>
          <a:prstGeom prst="ellipse">
            <a:avLst/>
          </a:prstGeom>
          <a:solidFill>
            <a:srgbClr val="F79646">
              <a:lumMod val="75000"/>
              <a:alpha val="69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balanced" dir="t"/>
          </a:scene3d>
          <a:sp3d extrusionH="76200" prstMaterial="softEdge">
            <a:bevelT prst="relaxedInset"/>
            <a:extrusionClr>
              <a:srgbClr val="F79646">
                <a:lumMod val="75000"/>
              </a:srgbClr>
            </a:extrusionClr>
          </a:sp3d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167" name="TextBox 166"/>
          <p:cNvSpPr txBox="1"/>
          <p:nvPr/>
        </p:nvSpPr>
        <p:spPr>
          <a:xfrm>
            <a:off x="4000500" y="1614488"/>
            <a:ext cx="500063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ysClr val="windowText" lastClr="000000"/>
                </a:solidFill>
                <a:latin typeface="+mn-lt"/>
              </a:rPr>
              <a:t>+8</a:t>
            </a:r>
            <a:endParaRPr lang="ru-RU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168" name="TextBox 167"/>
          <p:cNvSpPr txBox="1"/>
          <p:nvPr/>
        </p:nvSpPr>
        <p:spPr>
          <a:xfrm>
            <a:off x="3857625" y="2757488"/>
            <a:ext cx="428625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ysClr val="windowText" lastClr="000000"/>
                </a:solidFill>
                <a:latin typeface="+mn-lt"/>
              </a:rPr>
              <a:t>1s</a:t>
            </a:r>
            <a:endParaRPr lang="ru-RU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169" name="TextBox 168"/>
          <p:cNvSpPr txBox="1"/>
          <p:nvPr/>
        </p:nvSpPr>
        <p:spPr>
          <a:xfrm>
            <a:off x="4286250" y="2757488"/>
            <a:ext cx="428625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ysClr val="windowText" lastClr="000000"/>
                </a:solidFill>
                <a:latin typeface="+mn-lt"/>
              </a:rPr>
              <a:t>2s</a:t>
            </a:r>
            <a:endParaRPr lang="ru-RU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170" name="TextBox 169"/>
          <p:cNvSpPr txBox="1"/>
          <p:nvPr/>
        </p:nvSpPr>
        <p:spPr>
          <a:xfrm>
            <a:off x="4714875" y="2757488"/>
            <a:ext cx="428625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ysClr val="windowText" lastClr="000000"/>
                </a:solidFill>
                <a:latin typeface="+mn-lt"/>
              </a:rPr>
              <a:t>2p</a:t>
            </a:r>
            <a:endParaRPr lang="ru-RU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171" name="TextBox 170"/>
          <p:cNvSpPr txBox="1"/>
          <p:nvPr/>
        </p:nvSpPr>
        <p:spPr>
          <a:xfrm>
            <a:off x="4071938" y="2614613"/>
            <a:ext cx="357187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ysClr val="windowText" lastClr="000000"/>
                </a:solidFill>
                <a:latin typeface="+mn-lt"/>
              </a:rPr>
              <a:t>2</a:t>
            </a:r>
            <a:endParaRPr lang="ru-RU" sz="1400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172" name="TextBox 171"/>
          <p:cNvSpPr txBox="1"/>
          <p:nvPr/>
        </p:nvSpPr>
        <p:spPr>
          <a:xfrm>
            <a:off x="4500563" y="2614613"/>
            <a:ext cx="357187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ysClr val="windowText" lastClr="000000"/>
                </a:solidFill>
                <a:latin typeface="+mn-lt"/>
              </a:rPr>
              <a:t>2</a:t>
            </a:r>
            <a:endParaRPr lang="ru-RU" sz="1400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173" name="TextBox 172"/>
          <p:cNvSpPr txBox="1"/>
          <p:nvPr/>
        </p:nvSpPr>
        <p:spPr>
          <a:xfrm>
            <a:off x="5000625" y="2614613"/>
            <a:ext cx="357188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ysClr val="windowText" lastClr="000000"/>
                </a:solidFill>
                <a:latin typeface="+mn-lt"/>
              </a:rPr>
              <a:t>4</a:t>
            </a:r>
            <a:endParaRPr lang="ru-RU" sz="1400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174" name="TextBox 173"/>
          <p:cNvSpPr txBox="1"/>
          <p:nvPr/>
        </p:nvSpPr>
        <p:spPr>
          <a:xfrm>
            <a:off x="4429125" y="2257425"/>
            <a:ext cx="357188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ysClr val="windowText" lastClr="000000"/>
                </a:solidFill>
                <a:latin typeface="+mn-lt"/>
              </a:rPr>
              <a:t>2</a:t>
            </a:r>
            <a:endParaRPr lang="ru-RU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175" name="TextBox 174"/>
          <p:cNvSpPr txBox="1"/>
          <p:nvPr/>
        </p:nvSpPr>
        <p:spPr>
          <a:xfrm>
            <a:off x="4786313" y="2257425"/>
            <a:ext cx="357187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ysClr val="windowText" lastClr="000000"/>
                </a:solidFill>
                <a:latin typeface="+mn-lt"/>
              </a:rPr>
              <a:t>6</a:t>
            </a:r>
            <a:endParaRPr lang="ru-RU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176" name="Прямоугольник 175"/>
          <p:cNvSpPr/>
          <p:nvPr/>
        </p:nvSpPr>
        <p:spPr>
          <a:xfrm>
            <a:off x="3929063" y="3971925"/>
            <a:ext cx="357187" cy="357188"/>
          </a:xfrm>
          <a:prstGeom prst="rect">
            <a:avLst/>
          </a:prstGeom>
          <a:noFill/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cxnSp>
        <p:nvCxnSpPr>
          <p:cNvPr id="177" name="Прямая со стрелкой 176"/>
          <p:cNvCxnSpPr>
            <a:cxnSpLocks noChangeShapeType="1"/>
          </p:cNvCxnSpPr>
          <p:nvPr/>
        </p:nvCxnSpPr>
        <p:spPr bwMode="auto">
          <a:xfrm rot="5400000" flipH="1" flipV="1">
            <a:off x="3894138" y="4149725"/>
            <a:ext cx="214312" cy="1588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178" name="Прямая со стрелкой 177"/>
          <p:cNvCxnSpPr>
            <a:cxnSpLocks noChangeShapeType="1"/>
          </p:cNvCxnSpPr>
          <p:nvPr/>
        </p:nvCxnSpPr>
        <p:spPr bwMode="auto">
          <a:xfrm rot="5400000">
            <a:off x="4037013" y="4149725"/>
            <a:ext cx="214312" cy="1588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179" name="Прямая со стрелкой 178"/>
          <p:cNvCxnSpPr>
            <a:cxnSpLocks noChangeShapeType="1"/>
          </p:cNvCxnSpPr>
          <p:nvPr/>
        </p:nvCxnSpPr>
        <p:spPr bwMode="auto">
          <a:xfrm rot="5400000" flipH="1" flipV="1">
            <a:off x="4251325" y="3792538"/>
            <a:ext cx="214313" cy="1587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180" name="Прямая со стрелкой 179"/>
          <p:cNvCxnSpPr>
            <a:cxnSpLocks noChangeShapeType="1"/>
          </p:cNvCxnSpPr>
          <p:nvPr/>
        </p:nvCxnSpPr>
        <p:spPr bwMode="auto">
          <a:xfrm rot="5400000">
            <a:off x="4394200" y="3792538"/>
            <a:ext cx="214313" cy="1587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sp>
        <p:nvSpPr>
          <p:cNvPr id="181" name="Прямоугольник 180"/>
          <p:cNvSpPr/>
          <p:nvPr/>
        </p:nvSpPr>
        <p:spPr>
          <a:xfrm>
            <a:off x="4286250" y="3614738"/>
            <a:ext cx="357188" cy="357187"/>
          </a:xfrm>
          <a:prstGeom prst="rect">
            <a:avLst/>
          </a:prstGeom>
          <a:noFill/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182" name="Прямоугольник 181"/>
          <p:cNvSpPr/>
          <p:nvPr/>
        </p:nvSpPr>
        <p:spPr>
          <a:xfrm>
            <a:off x="4643438" y="3257550"/>
            <a:ext cx="357187" cy="357188"/>
          </a:xfrm>
          <a:prstGeom prst="rect">
            <a:avLst/>
          </a:prstGeom>
          <a:noFill/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183" name="Прямоугольник 182"/>
          <p:cNvSpPr/>
          <p:nvPr/>
        </p:nvSpPr>
        <p:spPr>
          <a:xfrm>
            <a:off x="5000625" y="3257550"/>
            <a:ext cx="357188" cy="357188"/>
          </a:xfrm>
          <a:prstGeom prst="rect">
            <a:avLst/>
          </a:prstGeom>
          <a:noFill/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184" name="Прямоугольник 183"/>
          <p:cNvSpPr/>
          <p:nvPr/>
        </p:nvSpPr>
        <p:spPr>
          <a:xfrm>
            <a:off x="5357813" y="3257550"/>
            <a:ext cx="357187" cy="357188"/>
          </a:xfrm>
          <a:prstGeom prst="rect">
            <a:avLst/>
          </a:prstGeom>
          <a:noFill/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cxnSp>
        <p:nvCxnSpPr>
          <p:cNvPr id="185" name="Прямая со стрелкой 184"/>
          <p:cNvCxnSpPr>
            <a:cxnSpLocks noChangeShapeType="1"/>
          </p:cNvCxnSpPr>
          <p:nvPr/>
        </p:nvCxnSpPr>
        <p:spPr bwMode="auto">
          <a:xfrm rot="5400000" flipH="1" flipV="1">
            <a:off x="4608513" y="3435350"/>
            <a:ext cx="214312" cy="1588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186" name="Прямая со стрелкой 185"/>
          <p:cNvCxnSpPr>
            <a:cxnSpLocks noChangeShapeType="1"/>
          </p:cNvCxnSpPr>
          <p:nvPr/>
        </p:nvCxnSpPr>
        <p:spPr bwMode="auto">
          <a:xfrm rot="5400000">
            <a:off x="4751388" y="3435350"/>
            <a:ext cx="214312" cy="1588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187" name="Прямая со стрелкой 186"/>
          <p:cNvCxnSpPr>
            <a:cxnSpLocks noChangeShapeType="1"/>
          </p:cNvCxnSpPr>
          <p:nvPr/>
        </p:nvCxnSpPr>
        <p:spPr bwMode="auto">
          <a:xfrm rot="5400000" flipH="1" flipV="1">
            <a:off x="4965701" y="3435350"/>
            <a:ext cx="214312" cy="1587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188" name="Прямая со стрелкой 187"/>
          <p:cNvCxnSpPr>
            <a:cxnSpLocks noChangeShapeType="1"/>
          </p:cNvCxnSpPr>
          <p:nvPr/>
        </p:nvCxnSpPr>
        <p:spPr bwMode="auto">
          <a:xfrm rot="5400000" flipH="1" flipV="1">
            <a:off x="5322888" y="3435350"/>
            <a:ext cx="214312" cy="1588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sp>
        <p:nvSpPr>
          <p:cNvPr id="189" name="TextBox 188"/>
          <p:cNvSpPr txBox="1"/>
          <p:nvPr/>
        </p:nvSpPr>
        <p:spPr>
          <a:xfrm>
            <a:off x="3571875" y="3971925"/>
            <a:ext cx="428625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ysClr val="windowText" lastClr="000000"/>
                </a:solidFill>
                <a:latin typeface="+mn-lt"/>
              </a:rPr>
              <a:t>1s</a:t>
            </a:r>
            <a:endParaRPr lang="ru-RU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190" name="TextBox 189"/>
          <p:cNvSpPr txBox="1"/>
          <p:nvPr/>
        </p:nvSpPr>
        <p:spPr>
          <a:xfrm>
            <a:off x="3929063" y="3614738"/>
            <a:ext cx="428625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ysClr val="windowText" lastClr="000000"/>
                </a:solidFill>
                <a:latin typeface="+mn-lt"/>
              </a:rPr>
              <a:t>2s</a:t>
            </a:r>
            <a:endParaRPr lang="ru-RU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191" name="TextBox 190"/>
          <p:cNvSpPr txBox="1"/>
          <p:nvPr/>
        </p:nvSpPr>
        <p:spPr>
          <a:xfrm>
            <a:off x="4286250" y="3257550"/>
            <a:ext cx="428625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ysClr val="windowText" lastClr="000000"/>
                </a:solidFill>
                <a:latin typeface="+mn-lt"/>
              </a:rPr>
              <a:t>2p</a:t>
            </a:r>
            <a:endParaRPr lang="ru-RU" kern="0" dirty="0">
              <a:solidFill>
                <a:sysClr val="windowText" lastClr="000000"/>
              </a:solidFill>
              <a:latin typeface="+mn-lt"/>
            </a:endParaRPr>
          </a:p>
        </p:txBody>
      </p:sp>
      <p:cxnSp>
        <p:nvCxnSpPr>
          <p:cNvPr id="192" name="Прямая со стрелкой 191"/>
          <p:cNvCxnSpPr>
            <a:cxnSpLocks noChangeShapeType="1"/>
          </p:cNvCxnSpPr>
          <p:nvPr/>
        </p:nvCxnSpPr>
        <p:spPr bwMode="auto">
          <a:xfrm rot="5400000" flipH="1" flipV="1">
            <a:off x="3894138" y="4149725"/>
            <a:ext cx="214312" cy="1588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193" name="Прямая со стрелкой 192"/>
          <p:cNvCxnSpPr>
            <a:cxnSpLocks noChangeShapeType="1"/>
          </p:cNvCxnSpPr>
          <p:nvPr/>
        </p:nvCxnSpPr>
        <p:spPr bwMode="auto">
          <a:xfrm rot="5400000">
            <a:off x="4037013" y="4149725"/>
            <a:ext cx="214312" cy="1588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194" name="Прямая со стрелкой 193"/>
          <p:cNvCxnSpPr>
            <a:cxnSpLocks noChangeShapeType="1"/>
          </p:cNvCxnSpPr>
          <p:nvPr/>
        </p:nvCxnSpPr>
        <p:spPr bwMode="auto">
          <a:xfrm rot="5400000" flipH="1" flipV="1">
            <a:off x="4251325" y="3792538"/>
            <a:ext cx="214313" cy="1587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195" name="Прямая со стрелкой 194"/>
          <p:cNvCxnSpPr>
            <a:cxnSpLocks noChangeShapeType="1"/>
          </p:cNvCxnSpPr>
          <p:nvPr/>
        </p:nvCxnSpPr>
        <p:spPr bwMode="auto">
          <a:xfrm rot="5400000">
            <a:off x="4394200" y="3792538"/>
            <a:ext cx="214313" cy="1587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196" name="Прямая со стрелкой 195"/>
          <p:cNvCxnSpPr>
            <a:cxnSpLocks noChangeShapeType="1"/>
          </p:cNvCxnSpPr>
          <p:nvPr/>
        </p:nvCxnSpPr>
        <p:spPr bwMode="auto">
          <a:xfrm rot="5400000" flipH="1" flipV="1">
            <a:off x="4608513" y="3435350"/>
            <a:ext cx="214312" cy="1588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197" name="Прямая со стрелкой 196"/>
          <p:cNvCxnSpPr>
            <a:cxnSpLocks noChangeShapeType="1"/>
          </p:cNvCxnSpPr>
          <p:nvPr/>
        </p:nvCxnSpPr>
        <p:spPr bwMode="auto">
          <a:xfrm rot="5400000" flipH="1" flipV="1">
            <a:off x="4965701" y="3435350"/>
            <a:ext cx="214312" cy="1587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198" name="Прямая со стрелкой 197"/>
          <p:cNvCxnSpPr>
            <a:cxnSpLocks noChangeShapeType="1"/>
          </p:cNvCxnSpPr>
          <p:nvPr/>
        </p:nvCxnSpPr>
        <p:spPr bwMode="auto">
          <a:xfrm rot="5400000" flipH="1" flipV="1">
            <a:off x="5322888" y="3435350"/>
            <a:ext cx="214312" cy="1588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199" name="Прямая со стрелкой 198"/>
          <p:cNvCxnSpPr>
            <a:cxnSpLocks noChangeShapeType="1"/>
          </p:cNvCxnSpPr>
          <p:nvPr/>
        </p:nvCxnSpPr>
        <p:spPr bwMode="auto">
          <a:xfrm rot="5400000">
            <a:off x="4751388" y="3435350"/>
            <a:ext cx="214312" cy="1588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sp>
        <p:nvSpPr>
          <p:cNvPr id="200" name="Arc 12"/>
          <p:cNvSpPr>
            <a:spLocks/>
          </p:cNvSpPr>
          <p:nvPr/>
        </p:nvSpPr>
        <p:spPr bwMode="auto">
          <a:xfrm rot="3734765">
            <a:off x="3946526" y="1476375"/>
            <a:ext cx="766762" cy="985837"/>
          </a:xfrm>
          <a:custGeom>
            <a:avLst/>
            <a:gdLst>
              <a:gd name="G0" fmla="+- 3721 0 0"/>
              <a:gd name="G1" fmla="+- 21600 0 0"/>
              <a:gd name="G2" fmla="+- 21600 0 0"/>
              <a:gd name="T0" fmla="*/ 0 w 20869"/>
              <a:gd name="T1" fmla="*/ 323 h 21600"/>
              <a:gd name="T2" fmla="*/ 20869 w 20869"/>
              <a:gd name="T3" fmla="*/ 8466 h 21600"/>
              <a:gd name="T4" fmla="*/ 3721 w 20869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869" h="21600" fill="none" extrusionOk="0">
                <a:moveTo>
                  <a:pt x="-1" y="322"/>
                </a:moveTo>
                <a:cubicBezTo>
                  <a:pt x="1228" y="108"/>
                  <a:pt x="2473" y="-1"/>
                  <a:pt x="3721" y="0"/>
                </a:cubicBezTo>
                <a:cubicBezTo>
                  <a:pt x="10442" y="0"/>
                  <a:pt x="16781" y="3129"/>
                  <a:pt x="20869" y="8465"/>
                </a:cubicBezTo>
              </a:path>
              <a:path w="20869" h="21600" stroke="0" extrusionOk="0">
                <a:moveTo>
                  <a:pt x="-1" y="322"/>
                </a:moveTo>
                <a:cubicBezTo>
                  <a:pt x="1228" y="108"/>
                  <a:pt x="2473" y="-1"/>
                  <a:pt x="3721" y="0"/>
                </a:cubicBezTo>
                <a:cubicBezTo>
                  <a:pt x="10442" y="0"/>
                  <a:pt x="16781" y="3129"/>
                  <a:pt x="20869" y="8465"/>
                </a:cubicBezTo>
                <a:lnTo>
                  <a:pt x="3721" y="21600"/>
                </a:lnTo>
                <a:close/>
              </a:path>
            </a:pathLst>
          </a:custGeom>
          <a:noFill/>
          <a:ln w="38100">
            <a:solidFill>
              <a:sysClr val="windowText" lastClr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201" name="Arc 12"/>
          <p:cNvSpPr>
            <a:spLocks/>
          </p:cNvSpPr>
          <p:nvPr/>
        </p:nvSpPr>
        <p:spPr bwMode="auto">
          <a:xfrm rot="3734765">
            <a:off x="4303713" y="1476375"/>
            <a:ext cx="766762" cy="985838"/>
          </a:xfrm>
          <a:custGeom>
            <a:avLst/>
            <a:gdLst>
              <a:gd name="G0" fmla="+- 3721 0 0"/>
              <a:gd name="G1" fmla="+- 21600 0 0"/>
              <a:gd name="G2" fmla="+- 21600 0 0"/>
              <a:gd name="T0" fmla="*/ 0 w 20869"/>
              <a:gd name="T1" fmla="*/ 323 h 21600"/>
              <a:gd name="T2" fmla="*/ 20869 w 20869"/>
              <a:gd name="T3" fmla="*/ 8466 h 21600"/>
              <a:gd name="T4" fmla="*/ 3721 w 20869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869" h="21600" fill="none" extrusionOk="0">
                <a:moveTo>
                  <a:pt x="-1" y="322"/>
                </a:moveTo>
                <a:cubicBezTo>
                  <a:pt x="1228" y="108"/>
                  <a:pt x="2473" y="-1"/>
                  <a:pt x="3721" y="0"/>
                </a:cubicBezTo>
                <a:cubicBezTo>
                  <a:pt x="10442" y="0"/>
                  <a:pt x="16781" y="3129"/>
                  <a:pt x="20869" y="8465"/>
                </a:cubicBezTo>
              </a:path>
              <a:path w="20869" h="21600" stroke="0" extrusionOk="0">
                <a:moveTo>
                  <a:pt x="-1" y="322"/>
                </a:moveTo>
                <a:cubicBezTo>
                  <a:pt x="1228" y="108"/>
                  <a:pt x="2473" y="-1"/>
                  <a:pt x="3721" y="0"/>
                </a:cubicBezTo>
                <a:cubicBezTo>
                  <a:pt x="10442" y="0"/>
                  <a:pt x="16781" y="3129"/>
                  <a:pt x="20869" y="8465"/>
                </a:cubicBezTo>
                <a:lnTo>
                  <a:pt x="3721" y="21600"/>
                </a:lnTo>
                <a:close/>
              </a:path>
            </a:pathLst>
          </a:custGeom>
          <a:noFill/>
          <a:ln w="38100">
            <a:solidFill>
              <a:sysClr val="windowText" lastClr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202" name="TextBox 201"/>
          <p:cNvSpPr txBox="1"/>
          <p:nvPr/>
        </p:nvSpPr>
        <p:spPr>
          <a:xfrm>
            <a:off x="4071938" y="1042988"/>
            <a:ext cx="28575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kern="0" dirty="0">
                <a:solidFill>
                  <a:sysClr val="windowText" lastClr="000000"/>
                </a:solidFill>
                <a:latin typeface="+mn-lt"/>
              </a:rPr>
              <a:t>О</a:t>
            </a:r>
          </a:p>
        </p:txBody>
      </p:sp>
      <p:sp>
        <p:nvSpPr>
          <p:cNvPr id="203" name="Овал 202"/>
          <p:cNvSpPr/>
          <p:nvPr/>
        </p:nvSpPr>
        <p:spPr>
          <a:xfrm>
            <a:off x="7500958" y="1614408"/>
            <a:ext cx="428628" cy="428628"/>
          </a:xfrm>
          <a:prstGeom prst="ellipse">
            <a:avLst/>
          </a:prstGeom>
          <a:solidFill>
            <a:srgbClr val="1F497D">
              <a:lumMod val="60000"/>
              <a:lumOff val="40000"/>
              <a:alpha val="70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balanced" dir="t"/>
          </a:scene3d>
          <a:sp3d extrusionH="76200" prstMaterial="softEdge">
            <a:bevelT prst="relaxedInset"/>
            <a:extrusionClr>
              <a:sysClr val="windowText" lastClr="000000">
                <a:lumMod val="50000"/>
                <a:lumOff val="50000"/>
              </a:sysClr>
            </a:extrusionClr>
          </a:sp3d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204" name="TextBox 203"/>
          <p:cNvSpPr txBox="1"/>
          <p:nvPr/>
        </p:nvSpPr>
        <p:spPr>
          <a:xfrm>
            <a:off x="7358063" y="2757488"/>
            <a:ext cx="428625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ysClr val="windowText" lastClr="000000"/>
                </a:solidFill>
                <a:latin typeface="+mn-lt"/>
              </a:rPr>
              <a:t>1s</a:t>
            </a:r>
            <a:endParaRPr lang="ru-RU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205" name="TextBox 204"/>
          <p:cNvSpPr txBox="1"/>
          <p:nvPr/>
        </p:nvSpPr>
        <p:spPr>
          <a:xfrm>
            <a:off x="7572375" y="2614613"/>
            <a:ext cx="357188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ysClr val="windowText" lastClr="000000"/>
                </a:solidFill>
                <a:latin typeface="+mn-lt"/>
              </a:rPr>
              <a:t>1</a:t>
            </a:r>
            <a:endParaRPr lang="ru-RU" sz="1400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206" name="TextBox 205"/>
          <p:cNvSpPr txBox="1"/>
          <p:nvPr/>
        </p:nvSpPr>
        <p:spPr>
          <a:xfrm>
            <a:off x="8001000" y="2257425"/>
            <a:ext cx="357188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ysClr val="windowText" lastClr="000000"/>
                </a:solidFill>
                <a:latin typeface="+mn-lt"/>
              </a:rPr>
              <a:t>1</a:t>
            </a:r>
            <a:endParaRPr lang="ru-RU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207" name="TextBox 206"/>
          <p:cNvSpPr txBox="1"/>
          <p:nvPr/>
        </p:nvSpPr>
        <p:spPr>
          <a:xfrm>
            <a:off x="7500938" y="1614488"/>
            <a:ext cx="500062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ysClr val="windowText" lastClr="000000"/>
                </a:solidFill>
                <a:latin typeface="+mn-lt"/>
              </a:rPr>
              <a:t>+1</a:t>
            </a:r>
            <a:endParaRPr lang="ru-RU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208" name="TextBox 207"/>
          <p:cNvSpPr txBox="1"/>
          <p:nvPr/>
        </p:nvSpPr>
        <p:spPr>
          <a:xfrm>
            <a:off x="7429500" y="3471863"/>
            <a:ext cx="428625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ysClr val="windowText" lastClr="000000"/>
                </a:solidFill>
                <a:latin typeface="+mn-lt"/>
              </a:rPr>
              <a:t>1s</a:t>
            </a:r>
            <a:endParaRPr lang="ru-RU" kern="0" dirty="0">
              <a:solidFill>
                <a:sysClr val="windowText" lastClr="000000"/>
              </a:solidFill>
              <a:latin typeface="+mn-lt"/>
            </a:endParaRPr>
          </a:p>
        </p:txBody>
      </p:sp>
      <p:cxnSp>
        <p:nvCxnSpPr>
          <p:cNvPr id="209" name="Прямая со стрелкой 208"/>
          <p:cNvCxnSpPr>
            <a:cxnSpLocks noChangeShapeType="1"/>
          </p:cNvCxnSpPr>
          <p:nvPr/>
        </p:nvCxnSpPr>
        <p:spPr bwMode="auto">
          <a:xfrm rot="5400000">
            <a:off x="7751763" y="3578225"/>
            <a:ext cx="214312" cy="1588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sp>
        <p:nvSpPr>
          <p:cNvPr id="210" name="Прямоугольник 209"/>
          <p:cNvSpPr/>
          <p:nvPr/>
        </p:nvSpPr>
        <p:spPr>
          <a:xfrm>
            <a:off x="7786688" y="3400425"/>
            <a:ext cx="357187" cy="357188"/>
          </a:xfrm>
          <a:prstGeom prst="rect">
            <a:avLst/>
          </a:prstGeom>
          <a:noFill/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cxnSp>
        <p:nvCxnSpPr>
          <p:cNvPr id="211" name="Прямая со стрелкой 210"/>
          <p:cNvCxnSpPr>
            <a:cxnSpLocks noChangeShapeType="1"/>
          </p:cNvCxnSpPr>
          <p:nvPr/>
        </p:nvCxnSpPr>
        <p:spPr bwMode="auto">
          <a:xfrm rot="5400000">
            <a:off x="7751763" y="3578225"/>
            <a:ext cx="214312" cy="1588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sp>
        <p:nvSpPr>
          <p:cNvPr id="212" name="Arc 12"/>
          <p:cNvSpPr>
            <a:spLocks/>
          </p:cNvSpPr>
          <p:nvPr/>
        </p:nvSpPr>
        <p:spPr bwMode="auto">
          <a:xfrm rot="3734765">
            <a:off x="7446963" y="1476375"/>
            <a:ext cx="766762" cy="985838"/>
          </a:xfrm>
          <a:custGeom>
            <a:avLst/>
            <a:gdLst>
              <a:gd name="G0" fmla="+- 3721 0 0"/>
              <a:gd name="G1" fmla="+- 21600 0 0"/>
              <a:gd name="G2" fmla="+- 21600 0 0"/>
              <a:gd name="T0" fmla="*/ 0 w 20869"/>
              <a:gd name="T1" fmla="*/ 323 h 21600"/>
              <a:gd name="T2" fmla="*/ 20869 w 20869"/>
              <a:gd name="T3" fmla="*/ 8466 h 21600"/>
              <a:gd name="T4" fmla="*/ 3721 w 20869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869" h="21600" fill="none" extrusionOk="0">
                <a:moveTo>
                  <a:pt x="-1" y="322"/>
                </a:moveTo>
                <a:cubicBezTo>
                  <a:pt x="1228" y="108"/>
                  <a:pt x="2473" y="-1"/>
                  <a:pt x="3721" y="0"/>
                </a:cubicBezTo>
                <a:cubicBezTo>
                  <a:pt x="10442" y="0"/>
                  <a:pt x="16781" y="3129"/>
                  <a:pt x="20869" y="8465"/>
                </a:cubicBezTo>
              </a:path>
              <a:path w="20869" h="21600" stroke="0" extrusionOk="0">
                <a:moveTo>
                  <a:pt x="-1" y="322"/>
                </a:moveTo>
                <a:cubicBezTo>
                  <a:pt x="1228" y="108"/>
                  <a:pt x="2473" y="-1"/>
                  <a:pt x="3721" y="0"/>
                </a:cubicBezTo>
                <a:cubicBezTo>
                  <a:pt x="10442" y="0"/>
                  <a:pt x="16781" y="3129"/>
                  <a:pt x="20869" y="8465"/>
                </a:cubicBezTo>
                <a:lnTo>
                  <a:pt x="3721" y="21600"/>
                </a:lnTo>
                <a:close/>
              </a:path>
            </a:pathLst>
          </a:custGeom>
          <a:noFill/>
          <a:ln w="38100">
            <a:solidFill>
              <a:sysClr val="windowText" lastClr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213" name="TextBox 212"/>
          <p:cNvSpPr txBox="1"/>
          <p:nvPr/>
        </p:nvSpPr>
        <p:spPr>
          <a:xfrm>
            <a:off x="7572375" y="1042988"/>
            <a:ext cx="28575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kern="0" dirty="0">
                <a:solidFill>
                  <a:sysClr val="windowText" lastClr="000000"/>
                </a:solidFill>
                <a:latin typeface="+mn-lt"/>
              </a:rPr>
              <a:t>H</a:t>
            </a:r>
            <a:endParaRPr lang="ru-RU" sz="2800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214" name="TextBox 213"/>
          <p:cNvSpPr txBox="1"/>
          <p:nvPr/>
        </p:nvSpPr>
        <p:spPr>
          <a:xfrm>
            <a:off x="3929063" y="5257800"/>
            <a:ext cx="285750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kern="0" dirty="0">
                <a:solidFill>
                  <a:sysClr val="windowText" lastClr="000000"/>
                </a:solidFill>
                <a:latin typeface="+mn-lt"/>
              </a:rPr>
              <a:t>О</a:t>
            </a:r>
          </a:p>
        </p:txBody>
      </p:sp>
      <p:sp>
        <p:nvSpPr>
          <p:cNvPr id="215" name="Овал 214"/>
          <p:cNvSpPr/>
          <p:nvPr/>
        </p:nvSpPr>
        <p:spPr>
          <a:xfrm>
            <a:off x="4500563" y="4972050"/>
            <a:ext cx="1643062" cy="1214438"/>
          </a:xfrm>
          <a:prstGeom prst="ellipse">
            <a:avLst/>
          </a:prstGeom>
          <a:noFill/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cxnSp>
        <p:nvCxnSpPr>
          <p:cNvPr id="216" name="Прямая соединительная линия 215"/>
          <p:cNvCxnSpPr>
            <a:cxnSpLocks noChangeShapeType="1"/>
          </p:cNvCxnSpPr>
          <p:nvPr/>
        </p:nvCxnSpPr>
        <p:spPr bwMode="auto">
          <a:xfrm rot="5400000">
            <a:off x="4679157" y="4864894"/>
            <a:ext cx="214312" cy="0"/>
          </a:xfrm>
          <a:prstGeom prst="line">
            <a:avLst/>
          </a:prstGeom>
          <a:noFill/>
          <a:ln w="9525" algn="ctr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217" name="Прямая соединительная линия 216"/>
          <p:cNvCxnSpPr>
            <a:cxnSpLocks noChangeShapeType="1"/>
          </p:cNvCxnSpPr>
          <p:nvPr/>
        </p:nvCxnSpPr>
        <p:spPr bwMode="auto">
          <a:xfrm rot="5400000">
            <a:off x="4679156" y="5222082"/>
            <a:ext cx="214313" cy="0"/>
          </a:xfrm>
          <a:prstGeom prst="line">
            <a:avLst/>
          </a:prstGeom>
          <a:noFill/>
          <a:ln w="9525" algn="ctr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218" name="Прямая соединительная линия 217"/>
          <p:cNvCxnSpPr>
            <a:cxnSpLocks noChangeShapeType="1"/>
          </p:cNvCxnSpPr>
          <p:nvPr/>
        </p:nvCxnSpPr>
        <p:spPr bwMode="auto">
          <a:xfrm rot="5400000">
            <a:off x="4679156" y="5936457"/>
            <a:ext cx="214313" cy="0"/>
          </a:xfrm>
          <a:prstGeom prst="line">
            <a:avLst/>
          </a:prstGeom>
          <a:noFill/>
          <a:ln w="9525" algn="ctr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219" name="Прямая соединительная линия 218"/>
          <p:cNvCxnSpPr>
            <a:cxnSpLocks noChangeShapeType="1"/>
          </p:cNvCxnSpPr>
          <p:nvPr/>
        </p:nvCxnSpPr>
        <p:spPr bwMode="auto">
          <a:xfrm rot="5400000">
            <a:off x="4679157" y="6293644"/>
            <a:ext cx="214312" cy="0"/>
          </a:xfrm>
          <a:prstGeom prst="line">
            <a:avLst/>
          </a:prstGeom>
          <a:noFill/>
          <a:ln w="9525" algn="ctr">
            <a:solidFill>
              <a:srgbClr val="000000"/>
            </a:solidFill>
            <a:round/>
            <a:headEnd/>
            <a:tailEnd/>
          </a:ln>
        </p:spPr>
      </p:cxnSp>
      <p:sp>
        <p:nvSpPr>
          <p:cNvPr id="220" name="TextBox 219"/>
          <p:cNvSpPr txBox="1"/>
          <p:nvPr/>
        </p:nvSpPr>
        <p:spPr>
          <a:xfrm>
            <a:off x="3571875" y="4471988"/>
            <a:ext cx="1285875" cy="2857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kern="0" dirty="0">
                <a:solidFill>
                  <a:sysClr val="windowText" lastClr="000000"/>
                </a:solidFill>
                <a:latin typeface="+mn-lt"/>
              </a:rPr>
              <a:t>Ось симметрии</a:t>
            </a:r>
          </a:p>
        </p:txBody>
      </p:sp>
      <p:sp>
        <p:nvSpPr>
          <p:cNvPr id="221" name="Умножение 220"/>
          <p:cNvSpPr/>
          <p:nvPr/>
        </p:nvSpPr>
        <p:spPr>
          <a:xfrm>
            <a:off x="4214813" y="5829300"/>
            <a:ext cx="214312" cy="214313"/>
          </a:xfrm>
          <a:prstGeom prst="mathMultiply">
            <a:avLst/>
          </a:prstGeom>
          <a:solidFill>
            <a:sysClr val="windowText" lastClr="000000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222" name="Умножение 221"/>
          <p:cNvSpPr/>
          <p:nvPr/>
        </p:nvSpPr>
        <p:spPr>
          <a:xfrm>
            <a:off x="4006850" y="5207000"/>
            <a:ext cx="214313" cy="214313"/>
          </a:xfrm>
          <a:prstGeom prst="mathMultiply">
            <a:avLst/>
          </a:prstGeom>
          <a:solidFill>
            <a:sysClr val="windowText" lastClr="000000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223" name="Умножение 222"/>
          <p:cNvSpPr/>
          <p:nvPr/>
        </p:nvSpPr>
        <p:spPr>
          <a:xfrm>
            <a:off x="4214813" y="5208588"/>
            <a:ext cx="214312" cy="214312"/>
          </a:xfrm>
          <a:prstGeom prst="mathMultiply">
            <a:avLst/>
          </a:prstGeom>
          <a:solidFill>
            <a:sysClr val="windowText" lastClr="000000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224" name="Умножение 223"/>
          <p:cNvSpPr/>
          <p:nvPr/>
        </p:nvSpPr>
        <p:spPr>
          <a:xfrm>
            <a:off x="3500438" y="5614988"/>
            <a:ext cx="214312" cy="214312"/>
          </a:xfrm>
          <a:prstGeom prst="mathMultiply">
            <a:avLst/>
          </a:prstGeom>
          <a:solidFill>
            <a:sysClr val="windowText" lastClr="000000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225" name="Овал 224"/>
          <p:cNvSpPr/>
          <p:nvPr/>
        </p:nvSpPr>
        <p:spPr>
          <a:xfrm>
            <a:off x="3571875" y="5472113"/>
            <a:ext cx="71438" cy="71437"/>
          </a:xfrm>
          <a:prstGeom prst="ellipse">
            <a:avLst/>
          </a:prstGeom>
          <a:solidFill>
            <a:sysClr val="windowText" lastClr="000000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226" name="Умножение 225"/>
          <p:cNvSpPr/>
          <p:nvPr/>
        </p:nvSpPr>
        <p:spPr>
          <a:xfrm>
            <a:off x="4714875" y="5614988"/>
            <a:ext cx="214313" cy="214312"/>
          </a:xfrm>
          <a:prstGeom prst="mathMultiply">
            <a:avLst/>
          </a:prstGeom>
          <a:solidFill>
            <a:sysClr val="windowText" lastClr="000000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227" name="Овал 226"/>
          <p:cNvSpPr/>
          <p:nvPr/>
        </p:nvSpPr>
        <p:spPr>
          <a:xfrm>
            <a:off x="4786313" y="5472113"/>
            <a:ext cx="71437" cy="71437"/>
          </a:xfrm>
          <a:prstGeom prst="ellipse">
            <a:avLst/>
          </a:prstGeom>
          <a:solidFill>
            <a:sysClr val="windowText" lastClr="000000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228" name="TextBox 227"/>
          <p:cNvSpPr txBox="1"/>
          <p:nvPr/>
        </p:nvSpPr>
        <p:spPr>
          <a:xfrm>
            <a:off x="3929063" y="4757738"/>
            <a:ext cx="785812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kern="0" dirty="0">
                <a:solidFill>
                  <a:sysClr val="windowText" lastClr="000000"/>
                </a:solidFill>
                <a:latin typeface="+mn-lt"/>
              </a:rPr>
              <a:t>3</a:t>
            </a:r>
            <a:r>
              <a:rPr lang="en-US" sz="1400" kern="0" dirty="0">
                <a:solidFill>
                  <a:sysClr val="windowText" lastClr="000000"/>
                </a:solidFill>
                <a:latin typeface="+mn-lt"/>
              </a:rPr>
              <a:t>.</a:t>
            </a:r>
            <a:r>
              <a:rPr lang="ru-RU" sz="1400" kern="0" dirty="0">
                <a:solidFill>
                  <a:sysClr val="windowText" lastClr="000000"/>
                </a:solidFill>
                <a:latin typeface="+mn-lt"/>
              </a:rPr>
              <a:t>50</a:t>
            </a:r>
          </a:p>
        </p:txBody>
      </p:sp>
      <p:sp>
        <p:nvSpPr>
          <p:cNvPr id="229" name="TextBox 228"/>
          <p:cNvSpPr txBox="1"/>
          <p:nvPr/>
        </p:nvSpPr>
        <p:spPr>
          <a:xfrm>
            <a:off x="5929313" y="4787900"/>
            <a:ext cx="642937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ysClr val="windowText" lastClr="000000"/>
                </a:solidFill>
                <a:latin typeface="+mn-lt"/>
              </a:rPr>
              <a:t>2.20</a:t>
            </a:r>
            <a:endParaRPr lang="ru-RU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230" name="Заголовок 1"/>
          <p:cNvSpPr txBox="1">
            <a:spLocks/>
          </p:cNvSpPr>
          <p:nvPr/>
        </p:nvSpPr>
        <p:spPr>
          <a:xfrm>
            <a:off x="0" y="171450"/>
            <a:ext cx="9036050" cy="404813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ctr" fontAlgn="auto">
              <a:spcAft>
                <a:spcPts val="0"/>
              </a:spcAft>
              <a:defRPr/>
            </a:pPr>
            <a:r>
              <a:rPr lang="ru-RU" sz="2300" dirty="0" smtClean="0">
                <a:solidFill>
                  <a:schemeClr val="tx1"/>
                </a:solidFill>
                <a:latin typeface="Calibri" pitchFamily="34" charset="0"/>
                <a:ea typeface="Times New Roman"/>
                <a:cs typeface="Calibri" pitchFamily="34" charset="0"/>
              </a:rPr>
              <a:t>Схема соединения атомов водорода и кислорода в молекулу</a:t>
            </a:r>
            <a:r>
              <a:rPr lang="en-US" sz="2300" dirty="0" smtClean="0">
                <a:solidFill>
                  <a:schemeClr val="tx1"/>
                </a:solidFill>
                <a:latin typeface="Calibri" pitchFamily="34" charset="0"/>
                <a:ea typeface="Times New Roman"/>
                <a:cs typeface="Calibri" pitchFamily="34" charset="0"/>
              </a:rPr>
              <a:t> </a:t>
            </a:r>
            <a:r>
              <a:rPr lang="ru-RU" sz="2300" dirty="0" smtClean="0">
                <a:solidFill>
                  <a:schemeClr val="tx1"/>
                </a:solidFill>
                <a:latin typeface="Calibri" pitchFamily="34" charset="0"/>
                <a:ea typeface="Times New Roman"/>
                <a:cs typeface="Calibri" pitchFamily="34" charset="0"/>
              </a:rPr>
              <a:t>воды</a:t>
            </a:r>
            <a:endParaRPr lang="ru-RU" sz="230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4310063" y="5048250"/>
            <a:ext cx="333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aseline="30000">
                <a:latin typeface="Symbol" pitchFamily="18" charset="2"/>
              </a:rPr>
              <a:t>d</a:t>
            </a:r>
            <a:r>
              <a:rPr lang="ru-RU" sz="2000" baseline="30000">
                <a:latin typeface="Georgia" pitchFamily="18" charset="0"/>
              </a:rPr>
              <a:t>-</a:t>
            </a:r>
            <a:endParaRPr lang="ru-RU" sz="2000">
              <a:latin typeface="Times New Roman" pitchFamily="18" charset="0"/>
            </a:endParaRP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5424488" y="5065713"/>
            <a:ext cx="379412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aseline="30000">
                <a:latin typeface="Symbol" pitchFamily="18" charset="2"/>
              </a:rPr>
              <a:t>d</a:t>
            </a:r>
            <a:r>
              <a:rPr lang="ru-RU" sz="2000" baseline="30000">
                <a:latin typeface="Georgia" pitchFamily="18" charset="0"/>
              </a:rPr>
              <a:t>+</a:t>
            </a:r>
            <a:endParaRPr lang="ru-RU" sz="2000">
              <a:latin typeface="Times New Roman" pitchFamily="18" charset="0"/>
            </a:endParaRPr>
          </a:p>
        </p:txBody>
      </p:sp>
      <p:sp>
        <p:nvSpPr>
          <p:cNvPr id="92" name="Прямоугольник 91"/>
          <p:cNvSpPr>
            <a:spLocks noChangeArrowheads="1"/>
          </p:cNvSpPr>
          <p:nvPr/>
        </p:nvSpPr>
        <p:spPr bwMode="auto">
          <a:xfrm>
            <a:off x="3154363" y="5021263"/>
            <a:ext cx="381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aseline="30000">
                <a:latin typeface="Symbol" pitchFamily="18" charset="2"/>
              </a:rPr>
              <a:t>d</a:t>
            </a:r>
            <a:r>
              <a:rPr lang="ru-RU" sz="2000" baseline="30000">
                <a:latin typeface="Georgia" pitchFamily="18" charset="0"/>
              </a:rPr>
              <a:t>+</a:t>
            </a:r>
            <a:endParaRPr lang="ru-RU" sz="200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0"/>
                            </p:stCondLst>
                            <p:childTnLst>
                              <p:par>
                                <p:cTn id="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500"/>
                            </p:stCondLst>
                            <p:childTnLst>
                              <p:par>
                                <p:cTn id="8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4" dur="5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6000"/>
                            </p:stCondLst>
                            <p:childTnLst>
                              <p:par>
                                <p:cTn id="8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0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000"/>
                            </p:stCondLst>
                            <p:childTnLst>
                              <p:par>
                                <p:cTn id="9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500"/>
                            </p:stCondLst>
                            <p:childTnLst>
                              <p:par>
                                <p:cTn id="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900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9500"/>
                            </p:stCondLst>
                            <p:childTnLst>
                              <p:par>
                                <p:cTn id="10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4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8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1000"/>
                            </p:stCondLst>
                            <p:childTnLst>
                              <p:par>
                                <p:cTn id="1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6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11500"/>
                            </p:stCondLst>
                            <p:childTnLst>
                              <p:par>
                                <p:cTn id="11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0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4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8" dur="500"/>
                                        <p:tgtEl>
                                          <p:spTgt spid="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3000"/>
                            </p:stCondLst>
                            <p:childTnLst>
                              <p:par>
                                <p:cTn id="13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2" dur="500"/>
                                        <p:tgtEl>
                                          <p:spTgt spid="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5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3500"/>
                            </p:stCondLst>
                            <p:childTnLst>
                              <p:par>
                                <p:cTn id="1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2000"/>
                                        <p:tgtEl>
                                          <p:spTgt spid="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5500"/>
                            </p:stCondLst>
                            <p:childTnLst>
                              <p:par>
                                <p:cTn id="1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6000"/>
                            </p:stCondLst>
                            <p:childTnLst>
                              <p:par>
                                <p:cTn id="1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16500"/>
                            </p:stCondLst>
                            <p:childTnLst>
                              <p:par>
                                <p:cTn id="15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7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7000"/>
                            </p:stCondLst>
                            <p:childTnLst>
                              <p:par>
                                <p:cTn id="1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1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17500"/>
                            </p:stCondLst>
                            <p:childTnLst>
                              <p:par>
                                <p:cTn id="1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8000"/>
                            </p:stCondLst>
                            <p:childTnLst>
                              <p:par>
                                <p:cTn id="1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18500"/>
                            </p:stCondLst>
                            <p:childTnLst>
                              <p:par>
                                <p:cTn id="17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9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19000"/>
                            </p:stCondLst>
                            <p:childTnLst>
                              <p:par>
                                <p:cTn id="1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5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19500"/>
                            </p:stCondLst>
                            <p:childTnLst>
                              <p:par>
                                <p:cTn id="19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20000"/>
                            </p:stCondLst>
                            <p:childTnLst>
                              <p:par>
                                <p:cTn id="19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20500"/>
                            </p:stCondLst>
                            <p:childTnLst>
                              <p:par>
                                <p:cTn id="20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21000"/>
                            </p:stCondLst>
                            <p:childTnLst>
                              <p:par>
                                <p:cTn id="2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21500"/>
                            </p:stCondLst>
                            <p:childTnLst>
                              <p:par>
                                <p:cTn id="21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1" dur="500"/>
                                        <p:tgtEl>
                                          <p:spTgt spid="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4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7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>
                            <p:stCondLst>
                              <p:cond delay="22000"/>
                            </p:stCondLst>
                            <p:childTnLst>
                              <p:par>
                                <p:cTn id="22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2361 0.29398 " pathEditMode="relative" ptsTypes="AA">
                                      <p:cBhvr>
                                        <p:cTn id="230" dur="2000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2361 0.29398 " pathEditMode="relative" ptsTypes="AA">
                                      <p:cBhvr>
                                        <p:cTn id="232" dur="2000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4" dur="20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7" dur="20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>
                            <p:stCondLst>
                              <p:cond delay="24000"/>
                            </p:stCondLst>
                            <p:childTnLst>
                              <p:par>
                                <p:cTn id="2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6" fill="hold">
                            <p:stCondLst>
                              <p:cond delay="24500"/>
                            </p:stCondLst>
                            <p:childTnLst>
                              <p:par>
                                <p:cTn id="24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2.21657E-6 L -0.06285 0.27788 " pathEditMode="relative" rAng="0" ptsTypes="AA">
                                      <p:cBhvr>
                                        <p:cTn id="248" dur="2000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00" y="13900"/>
                                    </p:animMotion>
                                  </p:childTnLst>
                                </p:cTn>
                              </p:par>
                              <p:par>
                                <p:cTn id="24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2.21657E-6 L -0.06267 0.27788 " pathEditMode="relative" rAng="0" ptsTypes="AA">
                                      <p:cBhvr>
                                        <p:cTn id="250" dur="2000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00" y="13900"/>
                                    </p:animMotion>
                                  </p:childTnLst>
                                </p:cTn>
                              </p:par>
                              <p:par>
                                <p:cTn id="2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2" dur="20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5" dur="20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26500"/>
                            </p:stCondLst>
                            <p:childTnLst>
                              <p:par>
                                <p:cTn id="2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0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3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>
                            <p:stCondLst>
                              <p:cond delay="27000"/>
                            </p:stCondLst>
                            <p:childTnLst>
                              <p:par>
                                <p:cTn id="26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47 0.0155 L -0.15712 0.33017 " pathEditMode="relative" ptsTypes="AA">
                                      <p:cBhvr>
                                        <p:cTn id="266" dur="200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8" dur="20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0" fill="hold">
                            <p:stCondLst>
                              <p:cond delay="29000"/>
                            </p:stCondLst>
                            <p:childTnLst>
                              <p:par>
                                <p:cTn id="2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3" dur="500"/>
                                        <p:tgtEl>
                                          <p:spTgt spid="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>
                            <p:stCondLst>
                              <p:cond delay="29500"/>
                            </p:stCondLst>
                            <p:childTnLst>
                              <p:par>
                                <p:cTn id="27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504 0.01551 L 0.24914 0.27801 " pathEditMode="relative" ptsTypes="AA">
                                      <p:cBhvr>
                                        <p:cTn id="276" dur="2000" fill="hold"/>
                                        <p:tgtEl>
                                          <p:spTgt spid="1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8" dur="20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0" fill="hold">
                            <p:stCondLst>
                              <p:cond delay="31500"/>
                            </p:stCondLst>
                            <p:childTnLst>
                              <p:par>
                                <p:cTn id="28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3" dur="500"/>
                                        <p:tgtEl>
                                          <p:spTgt spid="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4" fill="hold">
                            <p:stCondLst>
                              <p:cond delay="32000"/>
                            </p:stCondLst>
                            <p:childTnLst>
                              <p:par>
                                <p:cTn id="28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12 0.02593 L -0.06233 0.33033 " pathEditMode="relative" ptsTypes="AA">
                                      <p:cBhvr>
                                        <p:cTn id="286" dur="2000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8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8" dur="2000"/>
                                        <p:tgtEl>
                                          <p:spTgt spid="1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0" fill="hold">
                            <p:stCondLst>
                              <p:cond delay="34000"/>
                            </p:stCondLst>
                            <p:childTnLst>
                              <p:par>
                                <p:cTn id="2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3" dur="500"/>
                                        <p:tgtEl>
                                          <p:spTgt spid="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4" fill="hold">
                            <p:stCondLst>
                              <p:cond delay="34500"/>
                            </p:stCondLst>
                            <p:childTnLst>
                              <p:par>
                                <p:cTn id="29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03 0.02615 L -0.32796 0.27801 " pathEditMode="relative" ptsTypes="AA">
                                      <p:cBhvr>
                                        <p:cTn id="296" dur="2000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" dur="2000"/>
                                        <p:tgtEl>
                                          <p:spTgt spid="2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0" fill="hold">
                            <p:stCondLst>
                              <p:cond delay="36500"/>
                            </p:stCondLst>
                            <p:childTnLst>
                              <p:par>
                                <p:cTn id="3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3" dur="5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4" fill="hold">
                            <p:stCondLst>
                              <p:cond delay="37000"/>
                            </p:stCondLst>
                            <p:childTnLst>
                              <p:par>
                                <p:cTn id="30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7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0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3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6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9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2" dur="500"/>
                                        <p:tgtEl>
                                          <p:spTgt spid="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5" dur="5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8" dur="5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1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2" fill="hold">
                            <p:stCondLst>
                              <p:cond delay="37500"/>
                            </p:stCondLst>
                            <p:childTnLst>
                              <p:par>
                                <p:cTn id="33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5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8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1" dur="5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2" fill="hold">
                            <p:stCondLst>
                              <p:cond delay="38000"/>
                            </p:stCondLst>
                            <p:childTnLst>
                              <p:par>
                                <p:cTn id="343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158 0 " pathEditMode="relative" ptsTypes="AA">
                                      <p:cBhvr>
                                        <p:cTn id="344" dur="20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4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0158 0 " pathEditMode="relative" ptsTypes="AA">
                                      <p:cBhvr>
                                        <p:cTn id="346" dur="20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47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158 0 " pathEditMode="relative" ptsTypes="AA">
                                      <p:cBhvr>
                                        <p:cTn id="348" dur="20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4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158 0 " pathEditMode="relative" ptsTypes="AA">
                                      <p:cBhvr>
                                        <p:cTn id="350" dur="200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1" fill="hold">
                            <p:stCondLst>
                              <p:cond delay="40000"/>
                            </p:stCondLst>
                            <p:childTnLst>
                              <p:par>
                                <p:cTn id="3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1" fill="hold">
                            <p:stCondLst>
                              <p:cond delay="40500"/>
                            </p:stCondLst>
                            <p:childTnLst>
                              <p:par>
                                <p:cTn id="3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4" dur="20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5" fill="hold">
                            <p:stCondLst>
                              <p:cond delay="42500"/>
                            </p:stCondLst>
                            <p:childTnLst>
                              <p:par>
                                <p:cTn id="3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8" dur="2000"/>
                                        <p:tgtEl>
                                          <p:spTgt spid="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1" dur="2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/>
      <p:bldP spid="77" grpId="0"/>
      <p:bldP spid="78" grpId="0"/>
      <p:bldP spid="79" grpId="0"/>
      <p:bldP spid="150" grpId="0"/>
      <p:bldP spid="151" grpId="0"/>
      <p:bldP spid="153" grpId="0" animBg="1"/>
      <p:bldP spid="154" grpId="0"/>
      <p:bldP spid="155" grpId="0"/>
      <p:bldP spid="156" grpId="0" animBg="1"/>
      <p:bldP spid="162" grpId="0"/>
      <p:bldP spid="163" grpId="0" animBg="1"/>
      <p:bldP spid="164" grpId="0" animBg="1"/>
      <p:bldP spid="165" grpId="0" animBg="1"/>
      <p:bldP spid="167" grpId="0"/>
      <p:bldP spid="168" grpId="0"/>
      <p:bldP spid="169" grpId="0"/>
      <p:bldP spid="170" grpId="0"/>
      <p:bldP spid="171" grpId="0"/>
      <p:bldP spid="172" grpId="0"/>
      <p:bldP spid="173" grpId="0"/>
      <p:bldP spid="174" grpId="0"/>
      <p:bldP spid="175" grpId="0"/>
      <p:bldP spid="176" grpId="0" animBg="1"/>
      <p:bldP spid="181" grpId="0" animBg="1"/>
      <p:bldP spid="182" grpId="0" animBg="1"/>
      <p:bldP spid="183" grpId="0" animBg="1"/>
      <p:bldP spid="184" grpId="0" animBg="1"/>
      <p:bldP spid="190" grpId="0"/>
      <p:bldP spid="191" grpId="0"/>
      <p:bldP spid="200" grpId="0" animBg="1"/>
      <p:bldP spid="201" grpId="0" animBg="1"/>
      <p:bldP spid="202" grpId="0"/>
      <p:bldP spid="204" grpId="0"/>
      <p:bldP spid="205" grpId="0"/>
      <p:bldP spid="206" grpId="0"/>
      <p:bldP spid="207" grpId="0"/>
      <p:bldP spid="208" grpId="0"/>
      <p:bldP spid="210" grpId="0" animBg="1"/>
      <p:bldP spid="212" grpId="0" animBg="1"/>
      <p:bldP spid="213" grpId="0"/>
      <p:bldP spid="214" grpId="0"/>
      <p:bldP spid="215" grpId="0" animBg="1"/>
      <p:bldP spid="220" grpId="0"/>
      <p:bldP spid="221" grpId="0" animBg="1"/>
      <p:bldP spid="222" grpId="0" animBg="1"/>
      <p:bldP spid="223" grpId="0" animBg="1"/>
      <p:bldP spid="224" grpId="0" animBg="1"/>
      <p:bldP spid="224" grpId="1" animBg="1"/>
      <p:bldP spid="225" grpId="0" animBg="1"/>
      <p:bldP spid="225" grpId="1" animBg="1"/>
      <p:bldP spid="226" grpId="0" animBg="1"/>
      <p:bldP spid="226" grpId="1" animBg="1"/>
      <p:bldP spid="227" grpId="0" animBg="1"/>
      <p:bldP spid="227" grpId="1" animBg="1"/>
      <p:bldP spid="228" grpId="0"/>
      <p:bldP spid="229" grpId="0"/>
      <p:bldP spid="2" grpId="0"/>
      <p:bldP spid="3" grpId="0"/>
      <p:bldP spid="9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00188" y="1071563"/>
            <a:ext cx="6553200" cy="50800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4800" b="1" i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Домашнее задание</a:t>
            </a:r>
            <a:endParaRPr lang="ru-RU" sz="4800" b="1" i="1" dirty="0">
              <a:solidFill>
                <a:srgbClr val="66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625" y="1785938"/>
            <a:ext cx="8391525" cy="4665662"/>
          </a:xfrm>
        </p:spPr>
        <p:txBody>
          <a:bodyPr/>
          <a:lstStyle/>
          <a:p>
            <a:r>
              <a:rPr lang="ru-RU" sz="4400" b="1" dirty="0" smtClean="0">
                <a:solidFill>
                  <a:srgbClr val="002060"/>
                </a:solidFill>
              </a:rPr>
              <a:t> §</a:t>
            </a:r>
            <a:r>
              <a:rPr lang="ru-RU" sz="4400" b="1" dirty="0" smtClean="0">
                <a:solidFill>
                  <a:srgbClr val="002060"/>
                </a:solidFill>
              </a:rPr>
              <a:t>17, №</a:t>
            </a:r>
            <a:r>
              <a:rPr lang="ru-RU" sz="4400" b="1" dirty="0" smtClean="0">
                <a:solidFill>
                  <a:srgbClr val="002060"/>
                </a:solidFill>
              </a:rPr>
              <a:t>4,7,9</a:t>
            </a:r>
            <a:r>
              <a:rPr lang="ru-RU" sz="4400" b="1" dirty="0" smtClean="0">
                <a:solidFill>
                  <a:srgbClr val="002060"/>
                </a:solidFill>
              </a:rPr>
              <a:t>, </a:t>
            </a:r>
            <a:r>
              <a:rPr lang="ru-RU" sz="4400" b="1" dirty="0" smtClean="0">
                <a:solidFill>
                  <a:srgbClr val="002060"/>
                </a:solidFill>
              </a:rPr>
              <a:t>стр. </a:t>
            </a:r>
            <a:r>
              <a:rPr lang="ru-RU" sz="4400" b="1" smtClean="0">
                <a:solidFill>
                  <a:srgbClr val="002060"/>
                </a:solidFill>
              </a:rPr>
              <a:t>76</a:t>
            </a:r>
            <a:endParaRPr lang="ru-RU" sz="4400" b="1" dirty="0" smtClean="0">
              <a:solidFill>
                <a:srgbClr val="002060"/>
              </a:solidFill>
            </a:endParaRPr>
          </a:p>
          <a:p>
            <a:r>
              <a:rPr lang="ru-RU" sz="4400" b="1" dirty="0" smtClean="0">
                <a:solidFill>
                  <a:srgbClr val="002060"/>
                </a:solidFill>
              </a:rPr>
              <a:t> Повторить все виды химической связи: определения, механизм образования</a:t>
            </a:r>
          </a:p>
        </p:txBody>
      </p:sp>
      <p:pic>
        <p:nvPicPr>
          <p:cNvPr id="4" name="Рисунок 3" descr="Сова анимация синяя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58000" y="3500438"/>
            <a:ext cx="2286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5875" y="857250"/>
            <a:ext cx="6553200" cy="50800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6000" b="1" i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 урока:</a:t>
            </a:r>
            <a:endParaRPr lang="ru-RU" sz="6000" b="1" i="1" dirty="0">
              <a:solidFill>
                <a:srgbClr val="66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43063"/>
            <a:ext cx="9144000" cy="4808537"/>
          </a:xfrm>
        </p:spPr>
        <p:txBody>
          <a:bodyPr>
            <a:normAutofit lnSpcReduction="10000"/>
          </a:bodyPr>
          <a:lstStyle/>
          <a:p>
            <a:r>
              <a:rPr lang="ru-RU" b="1" smtClean="0">
                <a:solidFill>
                  <a:srgbClr val="660066"/>
                </a:solidFill>
              </a:rPr>
              <a:t> </a:t>
            </a:r>
            <a:r>
              <a:rPr lang="ru-RU" sz="3200" b="1" smtClean="0">
                <a:solidFill>
                  <a:srgbClr val="002060"/>
                </a:solidFill>
              </a:rPr>
              <a:t>1. Продолжить формирование понятия о ковалентной химической связи.</a:t>
            </a:r>
          </a:p>
          <a:p>
            <a:r>
              <a:rPr lang="ru-RU" sz="3200" b="1" smtClean="0">
                <a:solidFill>
                  <a:srgbClr val="002060"/>
                </a:solidFill>
              </a:rPr>
              <a:t> 2. Познакомить учащихся с полярной ковалентной химической связью и электроотрицательностью (ЭО) как мерой неметалличности элементов.</a:t>
            </a:r>
          </a:p>
          <a:p>
            <a:r>
              <a:rPr lang="ru-RU" sz="3200" b="1" smtClean="0">
                <a:solidFill>
                  <a:srgbClr val="002060"/>
                </a:solidFill>
              </a:rPr>
              <a:t> 3. Продолжить формирование умения записывать схемы образования молекул бинарных соединений элементов – неметаллов.</a:t>
            </a:r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8" name="WordArt 4"/>
          <p:cNvSpPr>
            <a:spLocks noChangeArrowheads="1" noChangeShapeType="1" noTextEdit="1"/>
          </p:cNvSpPr>
          <p:nvPr/>
        </p:nvSpPr>
        <p:spPr bwMode="auto">
          <a:xfrm>
            <a:off x="827088" y="333375"/>
            <a:ext cx="7488237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22225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FFFF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Ковалентная связь</a:t>
            </a:r>
          </a:p>
        </p:txBody>
      </p:sp>
      <p:pic>
        <p:nvPicPr>
          <p:cNvPr id="41989" name="Picture 5" descr="U22_05"/>
          <p:cNvPicPr>
            <a:picLocks noChangeAspect="1" noChangeArrowheads="1"/>
          </p:cNvPicPr>
          <p:nvPr/>
        </p:nvPicPr>
        <p:blipFill>
          <a:blip r:embed="rId3">
            <a:lum contrast="18000"/>
          </a:blip>
          <a:srcRect/>
          <a:stretch>
            <a:fillRect/>
          </a:stretch>
        </p:blipFill>
        <p:spPr bwMode="auto">
          <a:xfrm>
            <a:off x="611188" y="4797425"/>
            <a:ext cx="2089150" cy="1644650"/>
          </a:xfrm>
          <a:prstGeom prst="rect">
            <a:avLst/>
          </a:prstGeom>
          <a:noFill/>
          <a:ln w="38100">
            <a:solidFill>
              <a:srgbClr val="0000CC"/>
            </a:solidFill>
            <a:miter lim="800000"/>
            <a:headEnd/>
            <a:tailEnd/>
          </a:ln>
        </p:spPr>
      </p:pic>
      <p:pic>
        <p:nvPicPr>
          <p:cNvPr id="41990" name="Picture 6" descr="U22_04"/>
          <p:cNvPicPr>
            <a:picLocks noChangeAspect="1" noChangeArrowheads="1"/>
          </p:cNvPicPr>
          <p:nvPr/>
        </p:nvPicPr>
        <p:blipFill>
          <a:blip r:embed="rId4">
            <a:lum contrast="18000"/>
          </a:blip>
          <a:srcRect/>
          <a:stretch>
            <a:fillRect/>
          </a:stretch>
        </p:blipFill>
        <p:spPr bwMode="auto">
          <a:xfrm>
            <a:off x="611188" y="2852738"/>
            <a:ext cx="2089150" cy="1643062"/>
          </a:xfrm>
          <a:prstGeom prst="rect">
            <a:avLst/>
          </a:prstGeom>
          <a:noFill/>
          <a:ln w="38100">
            <a:solidFill>
              <a:srgbClr val="0000CC"/>
            </a:solidFill>
            <a:miter lim="800000"/>
            <a:headEnd/>
            <a:tailEnd/>
          </a:ln>
        </p:spPr>
      </p:pic>
      <p:pic>
        <p:nvPicPr>
          <p:cNvPr id="41991" name="Picture 7" descr="U22_07"/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lum contrast="18000"/>
          </a:blip>
          <a:srcRect/>
          <a:stretch>
            <a:fillRect/>
          </a:stretch>
        </p:blipFill>
        <p:spPr>
          <a:xfrm>
            <a:off x="6804025" y="2924175"/>
            <a:ext cx="2119313" cy="2663825"/>
          </a:xfrm>
          <a:noFill/>
          <a:ln w="38100">
            <a:solidFill>
              <a:srgbClr val="0000CC"/>
            </a:solidFill>
          </a:ln>
        </p:spPr>
      </p:pic>
      <p:sp>
        <p:nvSpPr>
          <p:cNvPr id="41994" name="WordArt 10"/>
          <p:cNvSpPr>
            <a:spLocks noChangeArrowheads="1" noChangeShapeType="1" noTextEdit="1"/>
          </p:cNvSpPr>
          <p:nvPr/>
        </p:nvSpPr>
        <p:spPr bwMode="auto">
          <a:xfrm>
            <a:off x="971550" y="2276475"/>
            <a:ext cx="2665413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9050">
                  <a:solidFill>
                    <a:srgbClr val="660066"/>
                  </a:solidFill>
                  <a:round/>
                  <a:headEnd/>
                  <a:tailEnd/>
                </a:ln>
                <a:solidFill>
                  <a:srgbClr val="66FF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неполярная</a:t>
            </a:r>
          </a:p>
        </p:txBody>
      </p:sp>
      <p:sp>
        <p:nvSpPr>
          <p:cNvPr id="41995" name="WordArt 11"/>
          <p:cNvSpPr>
            <a:spLocks noChangeArrowheads="1" noChangeShapeType="1" noTextEdit="1"/>
          </p:cNvSpPr>
          <p:nvPr/>
        </p:nvSpPr>
        <p:spPr bwMode="auto">
          <a:xfrm>
            <a:off x="6011863" y="2276475"/>
            <a:ext cx="2576512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660066"/>
                  </a:solidFill>
                  <a:round/>
                  <a:headEnd/>
                  <a:tailEnd/>
                </a:ln>
                <a:solidFill>
                  <a:srgbClr val="66FF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полярная</a:t>
            </a:r>
          </a:p>
        </p:txBody>
      </p:sp>
      <p:sp>
        <p:nvSpPr>
          <p:cNvPr id="41996" name="AutoShape 12"/>
          <p:cNvSpPr>
            <a:spLocks noChangeArrowheads="1"/>
          </p:cNvSpPr>
          <p:nvPr/>
        </p:nvSpPr>
        <p:spPr bwMode="auto">
          <a:xfrm rot="-1861215">
            <a:off x="6084888" y="1052513"/>
            <a:ext cx="287337" cy="1223962"/>
          </a:xfrm>
          <a:prstGeom prst="downArrow">
            <a:avLst>
              <a:gd name="adj1" fmla="val 50000"/>
              <a:gd name="adj2" fmla="val 106492"/>
            </a:avLst>
          </a:prstGeom>
          <a:solidFill>
            <a:srgbClr val="FF0000"/>
          </a:solidFill>
          <a:ln w="9525">
            <a:solidFill>
              <a:srgbClr val="0000CC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>
              <a:solidFill>
                <a:srgbClr val="FF0066"/>
              </a:solidFill>
            </a:endParaRPr>
          </a:p>
        </p:txBody>
      </p:sp>
      <p:sp>
        <p:nvSpPr>
          <p:cNvPr id="41997" name="AutoShape 13"/>
          <p:cNvSpPr>
            <a:spLocks noChangeArrowheads="1"/>
          </p:cNvSpPr>
          <p:nvPr/>
        </p:nvSpPr>
        <p:spPr bwMode="auto">
          <a:xfrm rot="2062152">
            <a:off x="2987675" y="1052513"/>
            <a:ext cx="288925" cy="1223962"/>
          </a:xfrm>
          <a:prstGeom prst="downArrow">
            <a:avLst>
              <a:gd name="adj1" fmla="val 50000"/>
              <a:gd name="adj2" fmla="val 105907"/>
            </a:avLst>
          </a:prstGeom>
          <a:solidFill>
            <a:srgbClr val="FF0000"/>
          </a:solidFill>
          <a:ln w="9525" algn="ctr">
            <a:solidFill>
              <a:srgbClr val="0000CC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>
              <a:solidFill>
                <a:srgbClr val="FF0066"/>
              </a:solidFill>
            </a:endParaRPr>
          </a:p>
        </p:txBody>
      </p:sp>
      <p:pic>
        <p:nvPicPr>
          <p:cNvPr id="41998" name="Picture 14" descr="u02_03pr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148263" y="4508500"/>
            <a:ext cx="1511300" cy="1135063"/>
          </a:xfrm>
          <a:prstGeom prst="rect">
            <a:avLst/>
          </a:prstGeom>
          <a:noFill/>
          <a:ln w="38100" algn="ctr">
            <a:solidFill>
              <a:srgbClr val="0000CC"/>
            </a:solidFill>
            <a:miter lim="800000"/>
            <a:headEnd/>
            <a:tailEnd/>
          </a:ln>
          <a:effectLst/>
        </p:spPr>
      </p:pic>
      <p:pic>
        <p:nvPicPr>
          <p:cNvPr id="41999" name="Picture 15" descr="u02_01pr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916238" y="2997200"/>
            <a:ext cx="1524000" cy="1143000"/>
          </a:xfrm>
          <a:prstGeom prst="rect">
            <a:avLst/>
          </a:prstGeom>
          <a:noFill/>
          <a:ln w="38100" algn="ctr">
            <a:solidFill>
              <a:srgbClr val="0000CC"/>
            </a:solidFill>
            <a:miter lim="800000"/>
            <a:headEnd/>
            <a:tailEnd/>
          </a:ln>
          <a:effectLst/>
        </p:spPr>
      </p:pic>
      <p:pic>
        <p:nvPicPr>
          <p:cNvPr id="42000" name="Picture 16" descr="u02_02pr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2916238" y="5013325"/>
            <a:ext cx="1524000" cy="1143000"/>
          </a:xfrm>
          <a:prstGeom prst="rect">
            <a:avLst/>
          </a:prstGeom>
          <a:noFill/>
          <a:ln w="38100">
            <a:solidFill>
              <a:srgbClr val="0000CC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1000"/>
                                        <p:tgtEl>
                                          <p:spTgt spid="419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1000"/>
                                        <p:tgtEl>
                                          <p:spTgt spid="419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19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19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19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19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19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19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1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19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20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20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20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19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19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19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19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8" grpId="0" animBg="1"/>
      <p:bldP spid="41994" grpId="0" animBg="1"/>
      <p:bldP spid="41995" grpId="0" animBg="1"/>
      <p:bldP spid="41996" grpId="0" animBg="1"/>
      <p:bldP spid="4199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90938" y="5143500"/>
            <a:ext cx="285750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kern="0" dirty="0">
                <a:solidFill>
                  <a:sysClr val="windowText" lastClr="000000"/>
                </a:solidFill>
                <a:latin typeface="+mn-lt"/>
              </a:rPr>
              <a:t>F</a:t>
            </a:r>
            <a:endParaRPr lang="ru-RU" sz="4000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40300" y="5143500"/>
            <a:ext cx="285750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kern="0" dirty="0">
                <a:solidFill>
                  <a:sysClr val="windowText" lastClr="000000"/>
                </a:solidFill>
                <a:latin typeface="+mn-lt"/>
              </a:rPr>
              <a:t>F</a:t>
            </a:r>
            <a:endParaRPr lang="ru-RU" sz="4000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4476750" y="5357813"/>
            <a:ext cx="71438" cy="71437"/>
          </a:xfrm>
          <a:prstGeom prst="ellipse">
            <a:avLst/>
          </a:prstGeom>
          <a:solidFill>
            <a:sysClr val="windowText" lastClr="000000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5048250" y="5143500"/>
            <a:ext cx="71438" cy="71438"/>
          </a:xfrm>
          <a:prstGeom prst="ellipse">
            <a:avLst/>
          </a:prstGeom>
          <a:solidFill>
            <a:sysClr val="windowText" lastClr="000000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5262563" y="5143500"/>
            <a:ext cx="71437" cy="71438"/>
          </a:xfrm>
          <a:prstGeom prst="ellipse">
            <a:avLst/>
          </a:prstGeom>
          <a:solidFill>
            <a:sysClr val="windowText" lastClr="000000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5405438" y="5357813"/>
            <a:ext cx="71437" cy="71437"/>
          </a:xfrm>
          <a:prstGeom prst="ellipse">
            <a:avLst/>
          </a:prstGeom>
          <a:solidFill>
            <a:sysClr val="windowText" lastClr="000000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5405438" y="5572125"/>
            <a:ext cx="71437" cy="71438"/>
          </a:xfrm>
          <a:prstGeom prst="ellipse">
            <a:avLst/>
          </a:prstGeom>
          <a:solidFill>
            <a:sysClr val="windowText" lastClr="000000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5275263" y="5746750"/>
            <a:ext cx="71437" cy="71438"/>
          </a:xfrm>
          <a:prstGeom prst="ellipse">
            <a:avLst/>
          </a:prstGeom>
          <a:solidFill>
            <a:sysClr val="windowText" lastClr="000000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5048250" y="5746750"/>
            <a:ext cx="71438" cy="71438"/>
          </a:xfrm>
          <a:prstGeom prst="ellipse">
            <a:avLst/>
          </a:prstGeom>
          <a:solidFill>
            <a:sysClr val="windowText" lastClr="000000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11" name="Умножение 10"/>
          <p:cNvSpPr/>
          <p:nvPr/>
        </p:nvSpPr>
        <p:spPr>
          <a:xfrm>
            <a:off x="4405313" y="5500688"/>
            <a:ext cx="214312" cy="214312"/>
          </a:xfrm>
          <a:prstGeom prst="mathMultiply">
            <a:avLst/>
          </a:prstGeom>
          <a:solidFill>
            <a:sysClr val="windowText" lastClr="000000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cxnSp>
        <p:nvCxnSpPr>
          <p:cNvPr id="12" name="Прямая соединительная линия 11"/>
          <p:cNvCxnSpPr>
            <a:cxnSpLocks noChangeShapeType="1"/>
          </p:cNvCxnSpPr>
          <p:nvPr/>
        </p:nvCxnSpPr>
        <p:spPr bwMode="auto">
          <a:xfrm rot="5400000">
            <a:off x="4369593" y="4822032"/>
            <a:ext cx="214313" cy="0"/>
          </a:xfrm>
          <a:prstGeom prst="line">
            <a:avLst/>
          </a:prstGeom>
          <a:noFill/>
          <a:ln w="9525" algn="ctr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13" name="Прямая соединительная линия 12"/>
          <p:cNvCxnSpPr>
            <a:cxnSpLocks noChangeShapeType="1"/>
          </p:cNvCxnSpPr>
          <p:nvPr/>
        </p:nvCxnSpPr>
        <p:spPr bwMode="auto">
          <a:xfrm rot="5400000">
            <a:off x="4369594" y="5179219"/>
            <a:ext cx="214312" cy="0"/>
          </a:xfrm>
          <a:prstGeom prst="line">
            <a:avLst/>
          </a:prstGeom>
          <a:noFill/>
          <a:ln w="9525" algn="ctr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14" name="Прямая соединительная линия 13"/>
          <p:cNvCxnSpPr>
            <a:cxnSpLocks noChangeShapeType="1"/>
          </p:cNvCxnSpPr>
          <p:nvPr/>
        </p:nvCxnSpPr>
        <p:spPr bwMode="auto">
          <a:xfrm rot="5400000">
            <a:off x="4369594" y="5893594"/>
            <a:ext cx="214312" cy="0"/>
          </a:xfrm>
          <a:prstGeom prst="line">
            <a:avLst/>
          </a:prstGeom>
          <a:noFill/>
          <a:ln w="9525" algn="ctr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15" name="Прямая соединительная линия 14"/>
          <p:cNvCxnSpPr>
            <a:cxnSpLocks noChangeShapeType="1"/>
          </p:cNvCxnSpPr>
          <p:nvPr/>
        </p:nvCxnSpPr>
        <p:spPr bwMode="auto">
          <a:xfrm rot="5400000">
            <a:off x="4369593" y="6250782"/>
            <a:ext cx="214313" cy="0"/>
          </a:xfrm>
          <a:prstGeom prst="line">
            <a:avLst/>
          </a:prstGeom>
          <a:noFill/>
          <a:ln w="9525" algn="ctr">
            <a:solidFill>
              <a:srgbClr val="000000"/>
            </a:solidFill>
            <a:round/>
            <a:headEnd/>
            <a:tailEnd/>
          </a:ln>
        </p:spPr>
      </p:cxnSp>
      <p:sp>
        <p:nvSpPr>
          <p:cNvPr id="16" name="TextBox 15"/>
          <p:cNvSpPr txBox="1"/>
          <p:nvPr/>
        </p:nvSpPr>
        <p:spPr>
          <a:xfrm>
            <a:off x="3762375" y="4429125"/>
            <a:ext cx="1285875" cy="2857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kern="0" dirty="0">
                <a:solidFill>
                  <a:sysClr val="windowText" lastClr="000000"/>
                </a:solidFill>
                <a:latin typeface="+mn-lt"/>
              </a:rPr>
              <a:t>Ось симметрии</a:t>
            </a:r>
          </a:p>
        </p:txBody>
      </p:sp>
      <p:sp>
        <p:nvSpPr>
          <p:cNvPr id="17" name="Умножение 16"/>
          <p:cNvSpPr/>
          <p:nvPr/>
        </p:nvSpPr>
        <p:spPr>
          <a:xfrm>
            <a:off x="3690938" y="5715000"/>
            <a:ext cx="214312" cy="214313"/>
          </a:xfrm>
          <a:prstGeom prst="mathMultiply">
            <a:avLst/>
          </a:prstGeom>
          <a:solidFill>
            <a:sysClr val="windowText" lastClr="000000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18" name="Умножение 17"/>
          <p:cNvSpPr/>
          <p:nvPr/>
        </p:nvSpPr>
        <p:spPr>
          <a:xfrm>
            <a:off x="3905250" y="5715000"/>
            <a:ext cx="214313" cy="214313"/>
          </a:xfrm>
          <a:prstGeom prst="mathMultiply">
            <a:avLst/>
          </a:prstGeom>
          <a:solidFill>
            <a:sysClr val="windowText" lastClr="000000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19" name="Умножение 18"/>
          <p:cNvSpPr/>
          <p:nvPr/>
        </p:nvSpPr>
        <p:spPr>
          <a:xfrm>
            <a:off x="3548063" y="5500688"/>
            <a:ext cx="214312" cy="214312"/>
          </a:xfrm>
          <a:prstGeom prst="mathMultiply">
            <a:avLst/>
          </a:prstGeom>
          <a:solidFill>
            <a:sysClr val="windowText" lastClr="000000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20" name="Умножение 19"/>
          <p:cNvSpPr/>
          <p:nvPr/>
        </p:nvSpPr>
        <p:spPr>
          <a:xfrm>
            <a:off x="3548063" y="5286375"/>
            <a:ext cx="214312" cy="214313"/>
          </a:xfrm>
          <a:prstGeom prst="mathMultiply">
            <a:avLst/>
          </a:prstGeom>
          <a:solidFill>
            <a:sysClr val="windowText" lastClr="000000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21" name="Умножение 20"/>
          <p:cNvSpPr/>
          <p:nvPr/>
        </p:nvSpPr>
        <p:spPr>
          <a:xfrm>
            <a:off x="3905250" y="5072063"/>
            <a:ext cx="214313" cy="214312"/>
          </a:xfrm>
          <a:prstGeom prst="mathMultiply">
            <a:avLst/>
          </a:prstGeom>
          <a:solidFill>
            <a:sysClr val="windowText" lastClr="000000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334125" y="1071563"/>
            <a:ext cx="28575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kern="0" dirty="0">
                <a:solidFill>
                  <a:sysClr val="windowText" lastClr="000000"/>
                </a:solidFill>
                <a:latin typeface="+mn-lt"/>
              </a:rPr>
              <a:t>F</a:t>
            </a:r>
            <a:endParaRPr lang="ru-RU" sz="2800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23" name="Овал 22"/>
          <p:cNvSpPr/>
          <p:nvPr/>
        </p:nvSpPr>
        <p:spPr>
          <a:xfrm>
            <a:off x="6190978" y="1714488"/>
            <a:ext cx="428628" cy="428628"/>
          </a:xfrm>
          <a:prstGeom prst="ellipse">
            <a:avLst/>
          </a:prstGeom>
          <a:solidFill>
            <a:srgbClr val="F79646">
              <a:lumMod val="75000"/>
              <a:alpha val="69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balanced" dir="t"/>
          </a:scene3d>
          <a:sp3d extrusionH="76200" prstMaterial="softEdge">
            <a:bevelT prst="relaxedInset"/>
            <a:extrusionClr>
              <a:srgbClr val="F79646">
                <a:lumMod val="75000"/>
              </a:srgbClr>
            </a:extrusionClr>
          </a:sp3d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191250" y="1714500"/>
            <a:ext cx="500063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ysClr val="windowText" lastClr="000000"/>
                </a:solidFill>
                <a:latin typeface="+mn-lt"/>
              </a:rPr>
              <a:t>+9</a:t>
            </a:r>
            <a:endParaRPr lang="ru-RU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048375" y="2857500"/>
            <a:ext cx="428625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ysClr val="windowText" lastClr="000000"/>
                </a:solidFill>
                <a:latin typeface="+mn-lt"/>
              </a:rPr>
              <a:t>1s</a:t>
            </a:r>
            <a:endParaRPr lang="ru-RU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477000" y="2857500"/>
            <a:ext cx="428625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ysClr val="windowText" lastClr="000000"/>
                </a:solidFill>
                <a:latin typeface="+mn-lt"/>
              </a:rPr>
              <a:t>2s</a:t>
            </a:r>
            <a:endParaRPr lang="ru-RU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905625" y="2857500"/>
            <a:ext cx="428625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ysClr val="windowText" lastClr="000000"/>
                </a:solidFill>
                <a:latin typeface="+mn-lt"/>
              </a:rPr>
              <a:t>2p</a:t>
            </a:r>
            <a:endParaRPr lang="ru-RU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262688" y="2714625"/>
            <a:ext cx="357187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ysClr val="windowText" lastClr="000000"/>
                </a:solidFill>
                <a:latin typeface="+mn-lt"/>
              </a:rPr>
              <a:t>2</a:t>
            </a:r>
            <a:endParaRPr lang="ru-RU" sz="1400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691313" y="2714625"/>
            <a:ext cx="357187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ysClr val="windowText" lastClr="000000"/>
                </a:solidFill>
                <a:latin typeface="+mn-lt"/>
              </a:rPr>
              <a:t>2</a:t>
            </a:r>
            <a:endParaRPr lang="ru-RU" sz="1400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7191375" y="2714625"/>
            <a:ext cx="357188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ysClr val="windowText" lastClr="000000"/>
                </a:solidFill>
                <a:latin typeface="+mn-lt"/>
              </a:rPr>
              <a:t>5</a:t>
            </a:r>
            <a:endParaRPr lang="ru-RU" sz="1400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619875" y="2357438"/>
            <a:ext cx="357188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ysClr val="windowText" lastClr="000000"/>
                </a:solidFill>
                <a:latin typeface="+mn-lt"/>
              </a:rPr>
              <a:t>2</a:t>
            </a:r>
            <a:endParaRPr lang="ru-RU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6977063" y="2357438"/>
            <a:ext cx="357187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ysClr val="windowText" lastClr="000000"/>
                </a:solidFill>
                <a:latin typeface="+mn-lt"/>
              </a:rPr>
              <a:t>7</a:t>
            </a:r>
            <a:endParaRPr lang="ru-RU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6119813" y="4071938"/>
            <a:ext cx="357187" cy="357187"/>
          </a:xfrm>
          <a:prstGeom prst="rect">
            <a:avLst/>
          </a:prstGeom>
          <a:noFill/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cxnSp>
        <p:nvCxnSpPr>
          <p:cNvPr id="34" name="Прямая со стрелкой 33"/>
          <p:cNvCxnSpPr>
            <a:cxnSpLocks noChangeShapeType="1"/>
          </p:cNvCxnSpPr>
          <p:nvPr/>
        </p:nvCxnSpPr>
        <p:spPr bwMode="auto">
          <a:xfrm rot="5400000" flipH="1" flipV="1">
            <a:off x="6084887" y="4249738"/>
            <a:ext cx="214313" cy="1588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35" name="Прямая со стрелкой 34"/>
          <p:cNvCxnSpPr>
            <a:cxnSpLocks noChangeShapeType="1"/>
          </p:cNvCxnSpPr>
          <p:nvPr/>
        </p:nvCxnSpPr>
        <p:spPr bwMode="auto">
          <a:xfrm rot="5400000">
            <a:off x="6227762" y="4249738"/>
            <a:ext cx="214313" cy="1588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36" name="Прямая со стрелкой 35"/>
          <p:cNvCxnSpPr>
            <a:cxnSpLocks noChangeShapeType="1"/>
          </p:cNvCxnSpPr>
          <p:nvPr/>
        </p:nvCxnSpPr>
        <p:spPr bwMode="auto">
          <a:xfrm rot="5400000" flipH="1" flipV="1">
            <a:off x="6442076" y="3892550"/>
            <a:ext cx="214312" cy="1587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37" name="Прямая со стрелкой 36"/>
          <p:cNvCxnSpPr>
            <a:cxnSpLocks noChangeShapeType="1"/>
          </p:cNvCxnSpPr>
          <p:nvPr/>
        </p:nvCxnSpPr>
        <p:spPr bwMode="auto">
          <a:xfrm rot="5400000">
            <a:off x="6584951" y="3892550"/>
            <a:ext cx="214312" cy="1587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sp>
        <p:nvSpPr>
          <p:cNvPr id="38" name="Прямоугольник 37"/>
          <p:cNvSpPr/>
          <p:nvPr/>
        </p:nvSpPr>
        <p:spPr>
          <a:xfrm>
            <a:off x="6477000" y="3714750"/>
            <a:ext cx="357188" cy="357188"/>
          </a:xfrm>
          <a:prstGeom prst="rect">
            <a:avLst/>
          </a:prstGeom>
          <a:noFill/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6834188" y="3357563"/>
            <a:ext cx="357187" cy="357187"/>
          </a:xfrm>
          <a:prstGeom prst="rect">
            <a:avLst/>
          </a:prstGeom>
          <a:noFill/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7191375" y="3357563"/>
            <a:ext cx="357188" cy="357187"/>
          </a:xfrm>
          <a:prstGeom prst="rect">
            <a:avLst/>
          </a:prstGeom>
          <a:noFill/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7548563" y="3357563"/>
            <a:ext cx="357187" cy="357187"/>
          </a:xfrm>
          <a:prstGeom prst="rect">
            <a:avLst/>
          </a:prstGeom>
          <a:noFill/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cxnSp>
        <p:nvCxnSpPr>
          <p:cNvPr id="42" name="Прямая со стрелкой 41"/>
          <p:cNvCxnSpPr>
            <a:cxnSpLocks noChangeShapeType="1"/>
          </p:cNvCxnSpPr>
          <p:nvPr/>
        </p:nvCxnSpPr>
        <p:spPr bwMode="auto">
          <a:xfrm rot="5400000" flipH="1" flipV="1">
            <a:off x="6799262" y="3535363"/>
            <a:ext cx="214313" cy="1588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43" name="Прямая со стрелкой 42"/>
          <p:cNvCxnSpPr>
            <a:cxnSpLocks noChangeShapeType="1"/>
          </p:cNvCxnSpPr>
          <p:nvPr/>
        </p:nvCxnSpPr>
        <p:spPr bwMode="auto">
          <a:xfrm rot="5400000">
            <a:off x="6942137" y="3535363"/>
            <a:ext cx="214313" cy="1588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44" name="Прямая со стрелкой 43"/>
          <p:cNvCxnSpPr>
            <a:cxnSpLocks noChangeShapeType="1"/>
          </p:cNvCxnSpPr>
          <p:nvPr/>
        </p:nvCxnSpPr>
        <p:spPr bwMode="auto">
          <a:xfrm rot="5400000" flipH="1" flipV="1">
            <a:off x="7156450" y="3535363"/>
            <a:ext cx="214313" cy="1587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45" name="Прямая со стрелкой 44"/>
          <p:cNvCxnSpPr>
            <a:cxnSpLocks noChangeShapeType="1"/>
          </p:cNvCxnSpPr>
          <p:nvPr/>
        </p:nvCxnSpPr>
        <p:spPr bwMode="auto">
          <a:xfrm rot="5400000">
            <a:off x="7299325" y="3535363"/>
            <a:ext cx="214313" cy="1587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46" name="Прямая со стрелкой 45"/>
          <p:cNvCxnSpPr>
            <a:cxnSpLocks noChangeShapeType="1"/>
          </p:cNvCxnSpPr>
          <p:nvPr/>
        </p:nvCxnSpPr>
        <p:spPr bwMode="auto">
          <a:xfrm rot="5400000" flipH="1" flipV="1">
            <a:off x="7513637" y="3535363"/>
            <a:ext cx="214313" cy="1588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sp>
        <p:nvSpPr>
          <p:cNvPr id="47" name="TextBox 46"/>
          <p:cNvSpPr txBox="1"/>
          <p:nvPr/>
        </p:nvSpPr>
        <p:spPr>
          <a:xfrm>
            <a:off x="5762625" y="4071938"/>
            <a:ext cx="428625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ysClr val="windowText" lastClr="000000"/>
                </a:solidFill>
                <a:latin typeface="+mn-lt"/>
              </a:rPr>
              <a:t>1s</a:t>
            </a:r>
            <a:endParaRPr lang="ru-RU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6119813" y="3714750"/>
            <a:ext cx="428625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ysClr val="windowText" lastClr="000000"/>
                </a:solidFill>
                <a:latin typeface="+mn-lt"/>
              </a:rPr>
              <a:t>2s</a:t>
            </a:r>
            <a:endParaRPr lang="ru-RU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477000" y="3357563"/>
            <a:ext cx="428625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ysClr val="windowText" lastClr="000000"/>
                </a:solidFill>
                <a:latin typeface="+mn-lt"/>
              </a:rPr>
              <a:t>2p</a:t>
            </a:r>
            <a:endParaRPr lang="ru-RU" kern="0" dirty="0">
              <a:solidFill>
                <a:sysClr val="windowText" lastClr="000000"/>
              </a:solidFill>
              <a:latin typeface="+mn-lt"/>
            </a:endParaRPr>
          </a:p>
        </p:txBody>
      </p:sp>
      <p:cxnSp>
        <p:nvCxnSpPr>
          <p:cNvPr id="50" name="Прямая со стрелкой 49"/>
          <p:cNvCxnSpPr>
            <a:cxnSpLocks noChangeShapeType="1"/>
          </p:cNvCxnSpPr>
          <p:nvPr/>
        </p:nvCxnSpPr>
        <p:spPr bwMode="auto">
          <a:xfrm rot="5400000" flipH="1" flipV="1">
            <a:off x="6084887" y="4249738"/>
            <a:ext cx="214313" cy="1588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51" name="Прямая со стрелкой 50"/>
          <p:cNvCxnSpPr>
            <a:cxnSpLocks noChangeShapeType="1"/>
          </p:cNvCxnSpPr>
          <p:nvPr/>
        </p:nvCxnSpPr>
        <p:spPr bwMode="auto">
          <a:xfrm rot="5400000">
            <a:off x="6227762" y="4249738"/>
            <a:ext cx="214313" cy="1588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52" name="Прямая со стрелкой 51"/>
          <p:cNvCxnSpPr>
            <a:cxnSpLocks noChangeShapeType="1"/>
          </p:cNvCxnSpPr>
          <p:nvPr/>
        </p:nvCxnSpPr>
        <p:spPr bwMode="auto">
          <a:xfrm rot="5400000" flipH="1" flipV="1">
            <a:off x="6442076" y="3892550"/>
            <a:ext cx="214312" cy="1587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53" name="Прямая со стрелкой 52"/>
          <p:cNvCxnSpPr>
            <a:cxnSpLocks noChangeShapeType="1"/>
          </p:cNvCxnSpPr>
          <p:nvPr/>
        </p:nvCxnSpPr>
        <p:spPr bwMode="auto">
          <a:xfrm rot="5400000">
            <a:off x="6584951" y="3892550"/>
            <a:ext cx="214312" cy="1587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54" name="Прямая со стрелкой 53"/>
          <p:cNvCxnSpPr>
            <a:cxnSpLocks noChangeShapeType="1"/>
          </p:cNvCxnSpPr>
          <p:nvPr/>
        </p:nvCxnSpPr>
        <p:spPr bwMode="auto">
          <a:xfrm rot="5400000" flipH="1" flipV="1">
            <a:off x="6799262" y="3535363"/>
            <a:ext cx="214313" cy="1588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55" name="Прямая со стрелкой 54"/>
          <p:cNvCxnSpPr>
            <a:cxnSpLocks noChangeShapeType="1"/>
          </p:cNvCxnSpPr>
          <p:nvPr/>
        </p:nvCxnSpPr>
        <p:spPr bwMode="auto">
          <a:xfrm rot="5400000" flipH="1" flipV="1">
            <a:off x="7156450" y="3535363"/>
            <a:ext cx="214313" cy="1587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56" name="Прямая со стрелкой 55"/>
          <p:cNvCxnSpPr>
            <a:cxnSpLocks noChangeShapeType="1"/>
          </p:cNvCxnSpPr>
          <p:nvPr/>
        </p:nvCxnSpPr>
        <p:spPr bwMode="auto">
          <a:xfrm rot="5400000" flipH="1" flipV="1">
            <a:off x="7513637" y="3535363"/>
            <a:ext cx="214313" cy="1588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57" name="Прямая со стрелкой 56"/>
          <p:cNvCxnSpPr>
            <a:cxnSpLocks noChangeShapeType="1"/>
          </p:cNvCxnSpPr>
          <p:nvPr/>
        </p:nvCxnSpPr>
        <p:spPr bwMode="auto">
          <a:xfrm rot="5400000">
            <a:off x="6942137" y="3535363"/>
            <a:ext cx="214313" cy="1588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58" name="Прямая со стрелкой 57"/>
          <p:cNvCxnSpPr>
            <a:cxnSpLocks noChangeShapeType="1"/>
          </p:cNvCxnSpPr>
          <p:nvPr/>
        </p:nvCxnSpPr>
        <p:spPr bwMode="auto">
          <a:xfrm rot="5400000">
            <a:off x="7299325" y="3535363"/>
            <a:ext cx="214313" cy="1587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sp>
        <p:nvSpPr>
          <p:cNvPr id="59" name="TextBox 58"/>
          <p:cNvSpPr txBox="1"/>
          <p:nvPr/>
        </p:nvSpPr>
        <p:spPr>
          <a:xfrm>
            <a:off x="1762125" y="1143000"/>
            <a:ext cx="28575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kern="0" dirty="0">
                <a:solidFill>
                  <a:sysClr val="windowText" lastClr="000000"/>
                </a:solidFill>
                <a:latin typeface="+mn-lt"/>
              </a:rPr>
              <a:t>F</a:t>
            </a:r>
            <a:endParaRPr lang="ru-RU" sz="2800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60" name="Овал 59"/>
          <p:cNvSpPr/>
          <p:nvPr/>
        </p:nvSpPr>
        <p:spPr>
          <a:xfrm>
            <a:off x="1618946" y="1785926"/>
            <a:ext cx="428628" cy="428628"/>
          </a:xfrm>
          <a:prstGeom prst="ellipse">
            <a:avLst/>
          </a:prstGeom>
          <a:solidFill>
            <a:srgbClr val="F79646">
              <a:lumMod val="75000"/>
              <a:alpha val="69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balanced" dir="t"/>
          </a:scene3d>
          <a:sp3d extrusionH="76200" prstMaterial="softEdge">
            <a:bevelT prst="relaxedInset"/>
            <a:extrusionClr>
              <a:srgbClr val="F79646">
                <a:lumMod val="75000"/>
              </a:srgbClr>
            </a:extrusionClr>
          </a:sp3d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1619250" y="1785938"/>
            <a:ext cx="500063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ysClr val="windowText" lastClr="000000"/>
                </a:solidFill>
                <a:latin typeface="+mn-lt"/>
              </a:rPr>
              <a:t>+9</a:t>
            </a:r>
            <a:endParaRPr lang="ru-RU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1476375" y="2928938"/>
            <a:ext cx="428625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ysClr val="windowText" lastClr="000000"/>
                </a:solidFill>
                <a:latin typeface="+mn-lt"/>
              </a:rPr>
              <a:t>1s</a:t>
            </a:r>
            <a:endParaRPr lang="ru-RU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1905000" y="2928938"/>
            <a:ext cx="428625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ysClr val="windowText" lastClr="000000"/>
                </a:solidFill>
                <a:latin typeface="+mn-lt"/>
              </a:rPr>
              <a:t>2s</a:t>
            </a:r>
            <a:endParaRPr lang="ru-RU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2333625" y="2928938"/>
            <a:ext cx="428625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ysClr val="windowText" lastClr="000000"/>
                </a:solidFill>
                <a:latin typeface="+mn-lt"/>
              </a:rPr>
              <a:t>2p</a:t>
            </a:r>
            <a:endParaRPr lang="ru-RU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1690688" y="2786063"/>
            <a:ext cx="357187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ysClr val="windowText" lastClr="000000"/>
                </a:solidFill>
                <a:latin typeface="+mn-lt"/>
              </a:rPr>
              <a:t>2</a:t>
            </a:r>
            <a:endParaRPr lang="ru-RU" sz="1400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2119313" y="2786063"/>
            <a:ext cx="357187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ysClr val="windowText" lastClr="000000"/>
                </a:solidFill>
                <a:latin typeface="+mn-lt"/>
              </a:rPr>
              <a:t>2</a:t>
            </a:r>
            <a:endParaRPr lang="ru-RU" sz="1400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2619375" y="2786063"/>
            <a:ext cx="357188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ysClr val="windowText" lastClr="000000"/>
                </a:solidFill>
                <a:latin typeface="+mn-lt"/>
              </a:rPr>
              <a:t>5</a:t>
            </a:r>
            <a:endParaRPr lang="ru-RU" sz="1400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68" name="TextBox 67"/>
          <p:cNvSpPr txBox="1"/>
          <p:nvPr/>
        </p:nvSpPr>
        <p:spPr>
          <a:xfrm>
            <a:off x="2047875" y="2428875"/>
            <a:ext cx="357188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ysClr val="windowText" lastClr="000000"/>
                </a:solidFill>
                <a:latin typeface="+mn-lt"/>
              </a:rPr>
              <a:t>2</a:t>
            </a:r>
            <a:endParaRPr lang="ru-RU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2405063" y="2428875"/>
            <a:ext cx="357187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ysClr val="windowText" lastClr="000000"/>
                </a:solidFill>
                <a:latin typeface="+mn-lt"/>
              </a:rPr>
              <a:t>7</a:t>
            </a:r>
            <a:endParaRPr lang="ru-RU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1547813" y="4143375"/>
            <a:ext cx="357187" cy="357188"/>
          </a:xfrm>
          <a:prstGeom prst="rect">
            <a:avLst/>
          </a:prstGeom>
          <a:noFill/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cxnSp>
        <p:nvCxnSpPr>
          <p:cNvPr id="71" name="Прямая со стрелкой 70"/>
          <p:cNvCxnSpPr>
            <a:cxnSpLocks noChangeShapeType="1"/>
          </p:cNvCxnSpPr>
          <p:nvPr/>
        </p:nvCxnSpPr>
        <p:spPr bwMode="auto">
          <a:xfrm rot="5400000" flipH="1" flipV="1">
            <a:off x="1512888" y="4321175"/>
            <a:ext cx="214312" cy="1588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72" name="Прямая со стрелкой 71"/>
          <p:cNvCxnSpPr>
            <a:cxnSpLocks noChangeShapeType="1"/>
          </p:cNvCxnSpPr>
          <p:nvPr/>
        </p:nvCxnSpPr>
        <p:spPr bwMode="auto">
          <a:xfrm rot="5400000">
            <a:off x="1655763" y="4321175"/>
            <a:ext cx="214312" cy="1588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73" name="Прямая со стрелкой 72"/>
          <p:cNvCxnSpPr>
            <a:cxnSpLocks noChangeShapeType="1"/>
          </p:cNvCxnSpPr>
          <p:nvPr/>
        </p:nvCxnSpPr>
        <p:spPr bwMode="auto">
          <a:xfrm rot="5400000" flipH="1" flipV="1">
            <a:off x="1870075" y="3963988"/>
            <a:ext cx="214313" cy="1587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74" name="Прямая со стрелкой 73"/>
          <p:cNvCxnSpPr>
            <a:cxnSpLocks noChangeShapeType="1"/>
          </p:cNvCxnSpPr>
          <p:nvPr/>
        </p:nvCxnSpPr>
        <p:spPr bwMode="auto">
          <a:xfrm rot="5400000">
            <a:off x="2012950" y="3963988"/>
            <a:ext cx="214313" cy="1587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sp>
        <p:nvSpPr>
          <p:cNvPr id="75" name="Прямоугольник 74"/>
          <p:cNvSpPr/>
          <p:nvPr/>
        </p:nvSpPr>
        <p:spPr>
          <a:xfrm>
            <a:off x="1905000" y="3786188"/>
            <a:ext cx="357188" cy="357187"/>
          </a:xfrm>
          <a:prstGeom prst="rect">
            <a:avLst/>
          </a:prstGeom>
          <a:noFill/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76" name="Прямоугольник 75"/>
          <p:cNvSpPr/>
          <p:nvPr/>
        </p:nvSpPr>
        <p:spPr>
          <a:xfrm>
            <a:off x="2262188" y="3429000"/>
            <a:ext cx="357187" cy="357188"/>
          </a:xfrm>
          <a:prstGeom prst="rect">
            <a:avLst/>
          </a:prstGeom>
          <a:noFill/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77" name="Прямоугольник 76"/>
          <p:cNvSpPr/>
          <p:nvPr/>
        </p:nvSpPr>
        <p:spPr>
          <a:xfrm>
            <a:off x="2619375" y="3429000"/>
            <a:ext cx="357188" cy="357188"/>
          </a:xfrm>
          <a:prstGeom prst="rect">
            <a:avLst/>
          </a:prstGeom>
          <a:noFill/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78" name="Прямоугольник 77"/>
          <p:cNvSpPr/>
          <p:nvPr/>
        </p:nvSpPr>
        <p:spPr>
          <a:xfrm>
            <a:off x="2976563" y="3429000"/>
            <a:ext cx="357187" cy="357188"/>
          </a:xfrm>
          <a:prstGeom prst="rect">
            <a:avLst/>
          </a:prstGeom>
          <a:noFill/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cxnSp>
        <p:nvCxnSpPr>
          <p:cNvPr id="79" name="Прямая со стрелкой 78"/>
          <p:cNvCxnSpPr>
            <a:cxnSpLocks noChangeShapeType="1"/>
          </p:cNvCxnSpPr>
          <p:nvPr/>
        </p:nvCxnSpPr>
        <p:spPr bwMode="auto">
          <a:xfrm rot="5400000" flipH="1" flipV="1">
            <a:off x="2227263" y="3606800"/>
            <a:ext cx="214312" cy="1588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80" name="Прямая со стрелкой 79"/>
          <p:cNvCxnSpPr>
            <a:cxnSpLocks noChangeShapeType="1"/>
          </p:cNvCxnSpPr>
          <p:nvPr/>
        </p:nvCxnSpPr>
        <p:spPr bwMode="auto">
          <a:xfrm rot="5400000">
            <a:off x="2370138" y="3606800"/>
            <a:ext cx="214312" cy="1588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81" name="Прямая со стрелкой 80"/>
          <p:cNvCxnSpPr>
            <a:cxnSpLocks noChangeShapeType="1"/>
          </p:cNvCxnSpPr>
          <p:nvPr/>
        </p:nvCxnSpPr>
        <p:spPr bwMode="auto">
          <a:xfrm rot="5400000" flipH="1" flipV="1">
            <a:off x="2584451" y="3606800"/>
            <a:ext cx="214312" cy="1587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82" name="Прямая со стрелкой 81"/>
          <p:cNvCxnSpPr>
            <a:cxnSpLocks noChangeShapeType="1"/>
          </p:cNvCxnSpPr>
          <p:nvPr/>
        </p:nvCxnSpPr>
        <p:spPr bwMode="auto">
          <a:xfrm rot="5400000">
            <a:off x="2727326" y="3606800"/>
            <a:ext cx="214312" cy="1587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83" name="Прямая со стрелкой 82"/>
          <p:cNvCxnSpPr>
            <a:cxnSpLocks noChangeShapeType="1"/>
          </p:cNvCxnSpPr>
          <p:nvPr/>
        </p:nvCxnSpPr>
        <p:spPr bwMode="auto">
          <a:xfrm rot="5400000" flipH="1" flipV="1">
            <a:off x="2941638" y="3606800"/>
            <a:ext cx="214312" cy="1588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sp>
        <p:nvSpPr>
          <p:cNvPr id="84" name="TextBox 83"/>
          <p:cNvSpPr txBox="1"/>
          <p:nvPr/>
        </p:nvSpPr>
        <p:spPr>
          <a:xfrm>
            <a:off x="1190625" y="4143375"/>
            <a:ext cx="428625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ysClr val="windowText" lastClr="000000"/>
                </a:solidFill>
                <a:latin typeface="+mn-lt"/>
              </a:rPr>
              <a:t>1s</a:t>
            </a:r>
            <a:endParaRPr lang="ru-RU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1547813" y="3786188"/>
            <a:ext cx="428625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ysClr val="windowText" lastClr="000000"/>
                </a:solidFill>
                <a:latin typeface="+mn-lt"/>
              </a:rPr>
              <a:t>2s</a:t>
            </a:r>
            <a:endParaRPr lang="ru-RU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1905000" y="3429000"/>
            <a:ext cx="428625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ysClr val="windowText" lastClr="000000"/>
                </a:solidFill>
                <a:latin typeface="+mn-lt"/>
              </a:rPr>
              <a:t>2p</a:t>
            </a:r>
            <a:endParaRPr lang="ru-RU" kern="0" dirty="0">
              <a:solidFill>
                <a:sysClr val="windowText" lastClr="000000"/>
              </a:solidFill>
              <a:latin typeface="+mn-lt"/>
            </a:endParaRPr>
          </a:p>
        </p:txBody>
      </p:sp>
      <p:cxnSp>
        <p:nvCxnSpPr>
          <p:cNvPr id="87" name="Прямая со стрелкой 86"/>
          <p:cNvCxnSpPr>
            <a:cxnSpLocks noChangeShapeType="1"/>
          </p:cNvCxnSpPr>
          <p:nvPr/>
        </p:nvCxnSpPr>
        <p:spPr bwMode="auto">
          <a:xfrm rot="5400000" flipH="1" flipV="1">
            <a:off x="1512888" y="4321175"/>
            <a:ext cx="214312" cy="1588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88" name="Прямая со стрелкой 87"/>
          <p:cNvCxnSpPr>
            <a:cxnSpLocks noChangeShapeType="1"/>
          </p:cNvCxnSpPr>
          <p:nvPr/>
        </p:nvCxnSpPr>
        <p:spPr bwMode="auto">
          <a:xfrm rot="5400000">
            <a:off x="1655763" y="4321175"/>
            <a:ext cx="214312" cy="1588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89" name="Прямая со стрелкой 88"/>
          <p:cNvCxnSpPr>
            <a:cxnSpLocks noChangeShapeType="1"/>
          </p:cNvCxnSpPr>
          <p:nvPr/>
        </p:nvCxnSpPr>
        <p:spPr bwMode="auto">
          <a:xfrm rot="5400000" flipH="1" flipV="1">
            <a:off x="1870075" y="3963988"/>
            <a:ext cx="214313" cy="1587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90" name="Прямая со стрелкой 89"/>
          <p:cNvCxnSpPr>
            <a:cxnSpLocks noChangeShapeType="1"/>
          </p:cNvCxnSpPr>
          <p:nvPr/>
        </p:nvCxnSpPr>
        <p:spPr bwMode="auto">
          <a:xfrm rot="5400000">
            <a:off x="2012950" y="3963988"/>
            <a:ext cx="214313" cy="1587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91" name="Прямая со стрелкой 90"/>
          <p:cNvCxnSpPr>
            <a:cxnSpLocks noChangeShapeType="1"/>
          </p:cNvCxnSpPr>
          <p:nvPr/>
        </p:nvCxnSpPr>
        <p:spPr bwMode="auto">
          <a:xfrm rot="5400000" flipH="1" flipV="1">
            <a:off x="2227263" y="3606800"/>
            <a:ext cx="214312" cy="1588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92" name="Прямая со стрелкой 91"/>
          <p:cNvCxnSpPr>
            <a:cxnSpLocks noChangeShapeType="1"/>
          </p:cNvCxnSpPr>
          <p:nvPr/>
        </p:nvCxnSpPr>
        <p:spPr bwMode="auto">
          <a:xfrm rot="5400000" flipH="1" flipV="1">
            <a:off x="2584451" y="3606800"/>
            <a:ext cx="214312" cy="1587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93" name="Прямая со стрелкой 92"/>
          <p:cNvCxnSpPr>
            <a:cxnSpLocks noChangeShapeType="1"/>
          </p:cNvCxnSpPr>
          <p:nvPr/>
        </p:nvCxnSpPr>
        <p:spPr bwMode="auto">
          <a:xfrm rot="5400000" flipH="1" flipV="1">
            <a:off x="2941638" y="3606800"/>
            <a:ext cx="214312" cy="1588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94" name="Прямая со стрелкой 93"/>
          <p:cNvCxnSpPr>
            <a:cxnSpLocks noChangeShapeType="1"/>
          </p:cNvCxnSpPr>
          <p:nvPr/>
        </p:nvCxnSpPr>
        <p:spPr bwMode="auto">
          <a:xfrm rot="5400000">
            <a:off x="2370138" y="3606800"/>
            <a:ext cx="214312" cy="1588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95" name="Прямая со стрелкой 94"/>
          <p:cNvCxnSpPr>
            <a:cxnSpLocks noChangeShapeType="1"/>
          </p:cNvCxnSpPr>
          <p:nvPr/>
        </p:nvCxnSpPr>
        <p:spPr bwMode="auto">
          <a:xfrm rot="5400000">
            <a:off x="2727326" y="3606800"/>
            <a:ext cx="214312" cy="1587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sp>
        <p:nvSpPr>
          <p:cNvPr id="96" name="Умножение 95"/>
          <p:cNvSpPr/>
          <p:nvPr/>
        </p:nvSpPr>
        <p:spPr>
          <a:xfrm>
            <a:off x="3690938" y="5072063"/>
            <a:ext cx="214312" cy="214312"/>
          </a:xfrm>
          <a:prstGeom prst="mathMultiply">
            <a:avLst/>
          </a:prstGeom>
          <a:solidFill>
            <a:sysClr val="windowText" lastClr="000000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6048375" y="4929188"/>
            <a:ext cx="642938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ysClr val="windowText" lastClr="000000"/>
                </a:solidFill>
                <a:latin typeface="+mn-lt"/>
              </a:rPr>
              <a:t>3.98</a:t>
            </a:r>
          </a:p>
        </p:txBody>
      </p:sp>
      <p:sp>
        <p:nvSpPr>
          <p:cNvPr id="98" name="TextBox 97"/>
          <p:cNvSpPr txBox="1"/>
          <p:nvPr/>
        </p:nvSpPr>
        <p:spPr>
          <a:xfrm>
            <a:off x="2190750" y="4929188"/>
            <a:ext cx="642938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ysClr val="windowText" lastClr="000000"/>
                </a:solidFill>
                <a:latin typeface="+mn-lt"/>
              </a:rPr>
              <a:t>3.98</a:t>
            </a:r>
          </a:p>
        </p:txBody>
      </p:sp>
      <p:sp>
        <p:nvSpPr>
          <p:cNvPr id="99" name="Овал 98"/>
          <p:cNvSpPr/>
          <p:nvPr/>
        </p:nvSpPr>
        <p:spPr>
          <a:xfrm>
            <a:off x="3190875" y="4929188"/>
            <a:ext cx="1571625" cy="1143000"/>
          </a:xfrm>
          <a:prstGeom prst="ellipse">
            <a:avLst/>
          </a:prstGeom>
          <a:noFill/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100" name="Овал 99"/>
          <p:cNvSpPr/>
          <p:nvPr/>
        </p:nvSpPr>
        <p:spPr>
          <a:xfrm>
            <a:off x="4191000" y="4929188"/>
            <a:ext cx="1571625" cy="1143000"/>
          </a:xfrm>
          <a:prstGeom prst="ellipse">
            <a:avLst/>
          </a:prstGeom>
          <a:noFill/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101" name="Arc 12"/>
          <p:cNvSpPr>
            <a:spLocks/>
          </p:cNvSpPr>
          <p:nvPr/>
        </p:nvSpPr>
        <p:spPr bwMode="auto">
          <a:xfrm rot="3734765">
            <a:off x="1565276" y="1647825"/>
            <a:ext cx="766762" cy="985837"/>
          </a:xfrm>
          <a:custGeom>
            <a:avLst/>
            <a:gdLst>
              <a:gd name="G0" fmla="+- 3721 0 0"/>
              <a:gd name="G1" fmla="+- 21600 0 0"/>
              <a:gd name="G2" fmla="+- 21600 0 0"/>
              <a:gd name="T0" fmla="*/ 0 w 20869"/>
              <a:gd name="T1" fmla="*/ 323 h 21600"/>
              <a:gd name="T2" fmla="*/ 20869 w 20869"/>
              <a:gd name="T3" fmla="*/ 8466 h 21600"/>
              <a:gd name="T4" fmla="*/ 3721 w 20869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869" h="21600" fill="none" extrusionOk="0">
                <a:moveTo>
                  <a:pt x="-1" y="322"/>
                </a:moveTo>
                <a:cubicBezTo>
                  <a:pt x="1228" y="108"/>
                  <a:pt x="2473" y="-1"/>
                  <a:pt x="3721" y="0"/>
                </a:cubicBezTo>
                <a:cubicBezTo>
                  <a:pt x="10442" y="0"/>
                  <a:pt x="16781" y="3129"/>
                  <a:pt x="20869" y="8465"/>
                </a:cubicBezTo>
              </a:path>
              <a:path w="20869" h="21600" stroke="0" extrusionOk="0">
                <a:moveTo>
                  <a:pt x="-1" y="322"/>
                </a:moveTo>
                <a:cubicBezTo>
                  <a:pt x="1228" y="108"/>
                  <a:pt x="2473" y="-1"/>
                  <a:pt x="3721" y="0"/>
                </a:cubicBezTo>
                <a:cubicBezTo>
                  <a:pt x="10442" y="0"/>
                  <a:pt x="16781" y="3129"/>
                  <a:pt x="20869" y="8465"/>
                </a:cubicBezTo>
                <a:lnTo>
                  <a:pt x="3721" y="21600"/>
                </a:lnTo>
                <a:close/>
              </a:path>
            </a:pathLst>
          </a:custGeom>
          <a:noFill/>
          <a:ln w="38100">
            <a:solidFill>
              <a:sysClr val="windowText" lastClr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102" name="Arc 12"/>
          <p:cNvSpPr>
            <a:spLocks/>
          </p:cNvSpPr>
          <p:nvPr/>
        </p:nvSpPr>
        <p:spPr bwMode="auto">
          <a:xfrm rot="3734765">
            <a:off x="1922463" y="1647825"/>
            <a:ext cx="766762" cy="985838"/>
          </a:xfrm>
          <a:custGeom>
            <a:avLst/>
            <a:gdLst>
              <a:gd name="G0" fmla="+- 3721 0 0"/>
              <a:gd name="G1" fmla="+- 21600 0 0"/>
              <a:gd name="G2" fmla="+- 21600 0 0"/>
              <a:gd name="T0" fmla="*/ 0 w 20869"/>
              <a:gd name="T1" fmla="*/ 323 h 21600"/>
              <a:gd name="T2" fmla="*/ 20869 w 20869"/>
              <a:gd name="T3" fmla="*/ 8466 h 21600"/>
              <a:gd name="T4" fmla="*/ 3721 w 20869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869" h="21600" fill="none" extrusionOk="0">
                <a:moveTo>
                  <a:pt x="-1" y="322"/>
                </a:moveTo>
                <a:cubicBezTo>
                  <a:pt x="1228" y="108"/>
                  <a:pt x="2473" y="-1"/>
                  <a:pt x="3721" y="0"/>
                </a:cubicBezTo>
                <a:cubicBezTo>
                  <a:pt x="10442" y="0"/>
                  <a:pt x="16781" y="3129"/>
                  <a:pt x="20869" y="8465"/>
                </a:cubicBezTo>
              </a:path>
              <a:path w="20869" h="21600" stroke="0" extrusionOk="0">
                <a:moveTo>
                  <a:pt x="-1" y="322"/>
                </a:moveTo>
                <a:cubicBezTo>
                  <a:pt x="1228" y="108"/>
                  <a:pt x="2473" y="-1"/>
                  <a:pt x="3721" y="0"/>
                </a:cubicBezTo>
                <a:cubicBezTo>
                  <a:pt x="10442" y="0"/>
                  <a:pt x="16781" y="3129"/>
                  <a:pt x="20869" y="8465"/>
                </a:cubicBezTo>
                <a:lnTo>
                  <a:pt x="3721" y="21600"/>
                </a:lnTo>
                <a:close/>
              </a:path>
            </a:pathLst>
          </a:custGeom>
          <a:noFill/>
          <a:ln w="38100">
            <a:solidFill>
              <a:sysClr val="windowText" lastClr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103" name="Arc 12"/>
          <p:cNvSpPr>
            <a:spLocks/>
          </p:cNvSpPr>
          <p:nvPr/>
        </p:nvSpPr>
        <p:spPr bwMode="auto">
          <a:xfrm rot="3734765">
            <a:off x="6137275" y="1576388"/>
            <a:ext cx="766763" cy="985837"/>
          </a:xfrm>
          <a:custGeom>
            <a:avLst/>
            <a:gdLst>
              <a:gd name="G0" fmla="+- 3721 0 0"/>
              <a:gd name="G1" fmla="+- 21600 0 0"/>
              <a:gd name="G2" fmla="+- 21600 0 0"/>
              <a:gd name="T0" fmla="*/ 0 w 20869"/>
              <a:gd name="T1" fmla="*/ 323 h 21600"/>
              <a:gd name="T2" fmla="*/ 20869 w 20869"/>
              <a:gd name="T3" fmla="*/ 8466 h 21600"/>
              <a:gd name="T4" fmla="*/ 3721 w 20869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869" h="21600" fill="none" extrusionOk="0">
                <a:moveTo>
                  <a:pt x="-1" y="322"/>
                </a:moveTo>
                <a:cubicBezTo>
                  <a:pt x="1228" y="108"/>
                  <a:pt x="2473" y="-1"/>
                  <a:pt x="3721" y="0"/>
                </a:cubicBezTo>
                <a:cubicBezTo>
                  <a:pt x="10442" y="0"/>
                  <a:pt x="16781" y="3129"/>
                  <a:pt x="20869" y="8465"/>
                </a:cubicBezTo>
              </a:path>
              <a:path w="20869" h="21600" stroke="0" extrusionOk="0">
                <a:moveTo>
                  <a:pt x="-1" y="322"/>
                </a:moveTo>
                <a:cubicBezTo>
                  <a:pt x="1228" y="108"/>
                  <a:pt x="2473" y="-1"/>
                  <a:pt x="3721" y="0"/>
                </a:cubicBezTo>
                <a:cubicBezTo>
                  <a:pt x="10442" y="0"/>
                  <a:pt x="16781" y="3129"/>
                  <a:pt x="20869" y="8465"/>
                </a:cubicBezTo>
                <a:lnTo>
                  <a:pt x="3721" y="21600"/>
                </a:lnTo>
                <a:close/>
              </a:path>
            </a:pathLst>
          </a:custGeom>
          <a:noFill/>
          <a:ln w="38100">
            <a:solidFill>
              <a:sysClr val="windowText" lastClr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104" name="Arc 12"/>
          <p:cNvSpPr>
            <a:spLocks/>
          </p:cNvSpPr>
          <p:nvPr/>
        </p:nvSpPr>
        <p:spPr bwMode="auto">
          <a:xfrm rot="3734765">
            <a:off x="6494462" y="1576388"/>
            <a:ext cx="766763" cy="985838"/>
          </a:xfrm>
          <a:custGeom>
            <a:avLst/>
            <a:gdLst>
              <a:gd name="G0" fmla="+- 3721 0 0"/>
              <a:gd name="G1" fmla="+- 21600 0 0"/>
              <a:gd name="G2" fmla="+- 21600 0 0"/>
              <a:gd name="T0" fmla="*/ 0 w 20869"/>
              <a:gd name="T1" fmla="*/ 323 h 21600"/>
              <a:gd name="T2" fmla="*/ 20869 w 20869"/>
              <a:gd name="T3" fmla="*/ 8466 h 21600"/>
              <a:gd name="T4" fmla="*/ 3721 w 20869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869" h="21600" fill="none" extrusionOk="0">
                <a:moveTo>
                  <a:pt x="-1" y="322"/>
                </a:moveTo>
                <a:cubicBezTo>
                  <a:pt x="1228" y="108"/>
                  <a:pt x="2473" y="-1"/>
                  <a:pt x="3721" y="0"/>
                </a:cubicBezTo>
                <a:cubicBezTo>
                  <a:pt x="10442" y="0"/>
                  <a:pt x="16781" y="3129"/>
                  <a:pt x="20869" y="8465"/>
                </a:cubicBezTo>
              </a:path>
              <a:path w="20869" h="21600" stroke="0" extrusionOk="0">
                <a:moveTo>
                  <a:pt x="-1" y="322"/>
                </a:moveTo>
                <a:cubicBezTo>
                  <a:pt x="1228" y="108"/>
                  <a:pt x="2473" y="-1"/>
                  <a:pt x="3721" y="0"/>
                </a:cubicBezTo>
                <a:cubicBezTo>
                  <a:pt x="10442" y="0"/>
                  <a:pt x="16781" y="3129"/>
                  <a:pt x="20869" y="8465"/>
                </a:cubicBezTo>
                <a:lnTo>
                  <a:pt x="3721" y="21600"/>
                </a:lnTo>
                <a:close/>
              </a:path>
            </a:pathLst>
          </a:custGeom>
          <a:noFill/>
          <a:ln w="38100">
            <a:solidFill>
              <a:sysClr val="windowText" lastClr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7277" name="Прямоугольник 104"/>
          <p:cNvSpPr>
            <a:spLocks noChangeArrowheads="1"/>
          </p:cNvSpPr>
          <p:nvPr/>
        </p:nvSpPr>
        <p:spPr bwMode="auto">
          <a:xfrm>
            <a:off x="0" y="357166"/>
            <a:ext cx="9144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dirty="0">
                <a:latin typeface="Calibri" pitchFamily="34" charset="0"/>
                <a:ea typeface="Times New Roman" pitchFamily="18" charset="0"/>
                <a:cs typeface="Calibri" pitchFamily="34" charset="0"/>
              </a:rPr>
              <a:t> </a:t>
            </a:r>
            <a:r>
              <a:rPr lang="ru-RU" sz="24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                         Ковалентная неполярная связь</a:t>
            </a:r>
          </a:p>
          <a:p>
            <a:r>
              <a:rPr lang="ru-RU" sz="24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                   Схема соединения атомов </a:t>
            </a:r>
            <a:r>
              <a:rPr lang="ru-RU" sz="2400" dirty="0">
                <a:latin typeface="Calibri" pitchFamily="34" charset="0"/>
                <a:ea typeface="Times New Roman" pitchFamily="18" charset="0"/>
                <a:cs typeface="Calibri" pitchFamily="34" charset="0"/>
              </a:rPr>
              <a:t>фтора в молекулу</a:t>
            </a:r>
            <a:endParaRPr lang="ru-RU" sz="2400" dirty="0">
              <a:latin typeface="Calibri" pitchFamily="34" charset="0"/>
              <a:ea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500"/>
                            </p:stCondLst>
                            <p:childTnLst>
                              <p:par>
                                <p:cTn id="5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000"/>
                            </p:stCondLst>
                            <p:childTnLst>
                              <p:par>
                                <p:cTn id="5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5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00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5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9000"/>
                            </p:stCondLst>
                            <p:childTnLst>
                              <p:par>
                                <p:cTn id="7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0"/>
                            </p:stCondLst>
                            <p:childTnLst>
                              <p:par>
                                <p:cTn id="8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50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3000"/>
                            </p:stCondLst>
                            <p:childTnLst>
                              <p:par>
                                <p:cTn id="1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3500"/>
                            </p:stCondLst>
                            <p:childTnLst>
                              <p:par>
                                <p:cTn id="1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4000"/>
                            </p:stCondLst>
                            <p:childTnLst>
                              <p:par>
                                <p:cTn id="1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500"/>
                            </p:stCondLst>
                            <p:childTnLst>
                              <p:par>
                                <p:cTn id="1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1500"/>
                            </p:stCondLst>
                            <p:childTnLst>
                              <p:par>
                                <p:cTn id="15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2000"/>
                            </p:stCondLst>
                            <p:childTnLst>
                              <p:par>
                                <p:cTn id="1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3000"/>
                            </p:stCondLst>
                            <p:childTnLst>
                              <p:par>
                                <p:cTn id="16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3500"/>
                            </p:stCondLst>
                            <p:childTnLst>
                              <p:par>
                                <p:cTn id="1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4500"/>
                            </p:stCondLst>
                            <p:childTnLst>
                              <p:par>
                                <p:cTn id="18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5000"/>
                            </p:stCondLst>
                            <p:childTnLst>
                              <p:par>
                                <p:cTn id="1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5500"/>
                            </p:stCondLst>
                            <p:childTnLst>
                              <p:par>
                                <p:cTn id="18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6000"/>
                            </p:stCondLst>
                            <p:childTnLst>
                              <p:par>
                                <p:cTn id="1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6500"/>
                            </p:stCondLst>
                            <p:childTnLst>
                              <p:par>
                                <p:cTn id="19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7000"/>
                            </p:stCondLst>
                            <p:childTnLst>
                              <p:par>
                                <p:cTn id="20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7500"/>
                            </p:stCondLst>
                            <p:childTnLst>
                              <p:par>
                                <p:cTn id="20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8000"/>
                            </p:stCondLst>
                            <p:childTnLst>
                              <p:par>
                                <p:cTn id="20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8500"/>
                            </p:stCondLst>
                            <p:childTnLst>
                              <p:par>
                                <p:cTn id="2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9000"/>
                            </p:stCondLst>
                            <p:childTnLst>
                              <p:par>
                                <p:cTn id="22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9500"/>
                            </p:stCondLst>
                            <p:childTnLst>
                              <p:par>
                                <p:cTn id="2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10000"/>
                            </p:stCondLst>
                            <p:childTnLst>
                              <p:par>
                                <p:cTn id="2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10500"/>
                            </p:stCondLst>
                            <p:childTnLst>
                              <p:par>
                                <p:cTn id="2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11000"/>
                            </p:stCondLst>
                            <p:childTnLst>
                              <p:par>
                                <p:cTn id="24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11500"/>
                            </p:stCondLst>
                            <p:childTnLst>
                              <p:par>
                                <p:cTn id="2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8" fill="hold">
                            <p:stCondLst>
                              <p:cond delay="12000"/>
                            </p:stCondLst>
                            <p:childTnLst>
                              <p:par>
                                <p:cTn id="2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>
                            <p:stCondLst>
                              <p:cond delay="12500"/>
                            </p:stCondLst>
                            <p:childTnLst>
                              <p:par>
                                <p:cTn id="2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2" fill="hold">
                            <p:stCondLst>
                              <p:cond delay="13000"/>
                            </p:stCondLst>
                            <p:childTnLst>
                              <p:par>
                                <p:cTn id="2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9" fill="hold">
                            <p:stCondLst>
                              <p:cond delay="13500"/>
                            </p:stCondLst>
                            <p:childTnLst>
                              <p:par>
                                <p:cTn id="28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6" fill="hold">
                            <p:stCondLst>
                              <p:cond delay="14000"/>
                            </p:stCondLst>
                            <p:childTnLst>
                              <p:par>
                                <p:cTn id="2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3" fill="hold">
                      <p:stCondLst>
                        <p:cond delay="indefinite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8" fill="hold">
                            <p:stCondLst>
                              <p:cond delay="500"/>
                            </p:stCondLst>
                            <p:childTnLst>
                              <p:par>
                                <p:cTn id="29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2" fill="hold">
                            <p:stCondLst>
                              <p:cond delay="1000"/>
                            </p:stCondLst>
                            <p:childTnLst>
                              <p:par>
                                <p:cTn id="30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0486 0.27292 " pathEditMode="relative" ptsTypes="AA">
                                      <p:cBhvr>
                                        <p:cTn id="304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0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0486 0.27292 " pathEditMode="relative" ptsTypes="AA">
                                      <p:cBhvr>
                                        <p:cTn id="306" dur="2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0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8" dur="2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1" dur="2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3" fill="hold">
                            <p:stCondLst>
                              <p:cond delay="3000"/>
                            </p:stCondLst>
                            <p:childTnLst>
                              <p:par>
                                <p:cTn id="3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0" fill="hold">
                            <p:stCondLst>
                              <p:cond delay="3500"/>
                            </p:stCondLst>
                            <p:childTnLst>
                              <p:par>
                                <p:cTn id="32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3385 0.27292 " pathEditMode="relative" ptsTypes="AA">
                                      <p:cBhvr>
                                        <p:cTn id="322" dur="2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2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3385 0.27292 " pathEditMode="relative" ptsTypes="AA">
                                      <p:cBhvr>
                                        <p:cTn id="324" dur="2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2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9" dur="2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1" fill="hold">
                            <p:stCondLst>
                              <p:cond delay="5500"/>
                            </p:stCondLst>
                            <p:childTnLst>
                              <p:par>
                                <p:cTn id="3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8" fill="hold">
                            <p:stCondLst>
                              <p:cond delay="6000"/>
                            </p:stCondLst>
                            <p:childTnLst>
                              <p:par>
                                <p:cTn id="33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2604 0.2206 " pathEditMode="relative" ptsTypes="AA">
                                      <p:cBhvr>
                                        <p:cTn id="340" dur="2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4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2604 0.2206 " pathEditMode="relative" ptsTypes="AA">
                                      <p:cBhvr>
                                        <p:cTn id="342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4" dur="2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2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9" fill="hold">
                            <p:stCondLst>
                              <p:cond delay="8000"/>
                            </p:stCondLst>
                            <p:childTnLst>
                              <p:par>
                                <p:cTn id="3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6" fill="hold">
                            <p:stCondLst>
                              <p:cond delay="8500"/>
                            </p:stCondLst>
                            <p:childTnLst>
                              <p:par>
                                <p:cTn id="35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39 0.00463 L 0.16406 0.29884 " pathEditMode="relative" ptsTypes="AA">
                                      <p:cBhvr>
                                        <p:cTn id="358" dur="2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0" dur="2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2" fill="hold">
                            <p:stCondLst>
                              <p:cond delay="10500"/>
                            </p:stCondLst>
                            <p:childTnLst>
                              <p:par>
                                <p:cTn id="3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>
                            <p:stCondLst>
                              <p:cond delay="11000"/>
                            </p:stCondLst>
                            <p:childTnLst>
                              <p:par>
                                <p:cTn id="36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5747 0.27292 " pathEditMode="relative" ptsTypes="AA">
                                      <p:cBhvr>
                                        <p:cTn id="368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6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5747 0.27292 " pathEditMode="relative" ptsTypes="AA">
                                      <p:cBhvr>
                                        <p:cTn id="370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7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2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5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7" fill="hold">
                            <p:stCondLst>
                              <p:cond delay="13000"/>
                            </p:stCondLst>
                            <p:childTnLst>
                              <p:par>
                                <p:cTn id="3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4" fill="hold">
                            <p:stCondLst>
                              <p:cond delay="13500"/>
                            </p:stCondLst>
                            <p:childTnLst>
                              <p:par>
                                <p:cTn id="38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6528 0.29398 " pathEditMode="relative" ptsTypes="AA">
                                      <p:cBhvr>
                                        <p:cTn id="386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8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6528 0.29398 " pathEditMode="relative" ptsTypes="AA">
                                      <p:cBhvr>
                                        <p:cTn id="388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8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0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3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5" fill="hold">
                            <p:stCondLst>
                              <p:cond delay="15500"/>
                            </p:stCondLst>
                            <p:childTnLst>
                              <p:par>
                                <p:cTn id="39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2" fill="hold">
                            <p:stCondLst>
                              <p:cond delay="16000"/>
                            </p:stCondLst>
                            <p:childTnLst>
                              <p:par>
                                <p:cTn id="40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2848 0.24143 " pathEditMode="relative" ptsTypes="AA">
                                      <p:cBhvr>
                                        <p:cTn id="404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0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2848 0.24143 " pathEditMode="relative" ptsTypes="AA">
                                      <p:cBhvr>
                                        <p:cTn id="406" dur="2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0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8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1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3" fill="hold">
                            <p:stCondLst>
                              <p:cond delay="18000"/>
                            </p:stCondLst>
                            <p:childTnLst>
                              <p:par>
                                <p:cTn id="4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0" fill="hold">
                            <p:stCondLst>
                              <p:cond delay="18500"/>
                            </p:stCondLst>
                            <p:childTnLst>
                              <p:par>
                                <p:cTn id="42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6 -0.00578 L -0.33594 0.26713 " pathEditMode="relative" ptsTypes="AA">
                                      <p:cBhvr>
                                        <p:cTn id="422" dur="2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4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6" fill="hold">
                            <p:stCondLst>
                              <p:cond delay="20500"/>
                            </p:stCondLst>
                            <p:childTnLst>
                              <p:par>
                                <p:cTn id="4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0" fill="hold">
                            <p:stCondLst>
                              <p:cond delay="21000"/>
                            </p:stCondLst>
                            <p:childTnLst>
                              <p:par>
                                <p:cTn id="4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6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6" fill="hold">
                            <p:stCondLst>
                              <p:cond delay="23000"/>
                            </p:stCondLst>
                            <p:childTnLst>
                              <p:par>
                                <p:cTn id="4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9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2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3" fill="hold">
                            <p:stCondLst>
                              <p:cond delay="24000"/>
                            </p:stCondLst>
                            <p:childTnLst>
                              <p:par>
                                <p:cTn id="4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6" dur="2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9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6" grpId="0"/>
      <p:bldP spid="17" grpId="0" animBg="1"/>
      <p:bldP spid="18" grpId="0" animBg="1"/>
      <p:bldP spid="19" grpId="0" animBg="1"/>
      <p:bldP spid="20" grpId="0" animBg="1"/>
      <p:bldP spid="21" grpId="0" animBg="1"/>
      <p:bldP spid="22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 animBg="1"/>
      <p:bldP spid="38" grpId="0" animBg="1"/>
      <p:bldP spid="39" grpId="0" animBg="1"/>
      <p:bldP spid="40" grpId="0" animBg="1"/>
      <p:bldP spid="41" grpId="0" animBg="1"/>
      <p:bldP spid="47" grpId="0"/>
      <p:bldP spid="48" grpId="0"/>
      <p:bldP spid="49" grpId="0"/>
      <p:bldP spid="59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 animBg="1"/>
      <p:bldP spid="75" grpId="0" animBg="1"/>
      <p:bldP spid="76" grpId="0" animBg="1"/>
      <p:bldP spid="77" grpId="0" animBg="1"/>
      <p:bldP spid="78" grpId="0" animBg="1"/>
      <p:bldP spid="84" grpId="0"/>
      <p:bldP spid="85" grpId="0"/>
      <p:bldP spid="86" grpId="0"/>
      <p:bldP spid="96" grpId="0" animBg="1"/>
      <p:bldP spid="97" grpId="0"/>
      <p:bldP spid="98" grpId="0"/>
      <p:bldP spid="99" grpId="0" animBg="1"/>
      <p:bldP spid="100" grpId="0" animBg="1"/>
      <p:bldP spid="101" grpId="0" animBg="1"/>
      <p:bldP spid="102" grpId="0" animBg="1"/>
      <p:bldP spid="103" grpId="0" animBg="1"/>
      <p:bldP spid="10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714750" y="5218113"/>
            <a:ext cx="285750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kern="0" dirty="0">
                <a:solidFill>
                  <a:sysClr val="windowText" lastClr="000000"/>
                </a:solidFill>
                <a:latin typeface="+mn-lt"/>
              </a:rPr>
              <a:t>O</a:t>
            </a:r>
            <a:endParaRPr lang="ru-RU" sz="4000" b="1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857750" y="5221288"/>
            <a:ext cx="285750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b="1" kern="0" dirty="0">
                <a:solidFill>
                  <a:sysClr val="windowText" lastClr="000000"/>
                </a:solidFill>
                <a:latin typeface="+mn-lt"/>
              </a:rPr>
              <a:t>O</a:t>
            </a:r>
            <a:endParaRPr lang="ru-RU" sz="4000" b="1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4714875" y="5429250"/>
            <a:ext cx="71438" cy="71438"/>
          </a:xfrm>
          <a:prstGeom prst="ellipse">
            <a:avLst/>
          </a:prstGeom>
          <a:solidFill>
            <a:sysClr val="windowText" lastClr="000000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4714875" y="5643563"/>
            <a:ext cx="71438" cy="71437"/>
          </a:xfrm>
          <a:prstGeom prst="ellipse">
            <a:avLst/>
          </a:prstGeom>
          <a:solidFill>
            <a:sysClr val="windowText" lastClr="000000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5419725" y="5432425"/>
            <a:ext cx="71438" cy="71438"/>
          </a:xfrm>
          <a:prstGeom prst="ellipse">
            <a:avLst/>
          </a:prstGeom>
          <a:solidFill>
            <a:sysClr val="windowText" lastClr="000000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5419725" y="5646738"/>
            <a:ext cx="71438" cy="71437"/>
          </a:xfrm>
          <a:prstGeom prst="ellipse">
            <a:avLst/>
          </a:prstGeom>
          <a:solidFill>
            <a:sysClr val="windowText" lastClr="000000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5214938" y="5857875"/>
            <a:ext cx="71437" cy="71438"/>
          </a:xfrm>
          <a:prstGeom prst="ellipse">
            <a:avLst/>
          </a:prstGeom>
          <a:solidFill>
            <a:sysClr val="windowText" lastClr="000000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5000625" y="5857875"/>
            <a:ext cx="71438" cy="71438"/>
          </a:xfrm>
          <a:prstGeom prst="ellipse">
            <a:avLst/>
          </a:prstGeom>
          <a:solidFill>
            <a:sysClr val="windowText" lastClr="000000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10" name="Умножение 9"/>
          <p:cNvSpPr/>
          <p:nvPr/>
        </p:nvSpPr>
        <p:spPr>
          <a:xfrm>
            <a:off x="4357688" y="5360988"/>
            <a:ext cx="214312" cy="214312"/>
          </a:xfrm>
          <a:prstGeom prst="mathMultiply">
            <a:avLst/>
          </a:prstGeom>
          <a:solidFill>
            <a:sysClr val="windowText" lastClr="000000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cxnSp>
        <p:nvCxnSpPr>
          <p:cNvPr id="11" name="Прямая соединительная линия 10"/>
          <p:cNvCxnSpPr>
            <a:cxnSpLocks noChangeShapeType="1"/>
          </p:cNvCxnSpPr>
          <p:nvPr/>
        </p:nvCxnSpPr>
        <p:spPr bwMode="auto">
          <a:xfrm rot="5400000">
            <a:off x="4536282" y="4896644"/>
            <a:ext cx="214312" cy="0"/>
          </a:xfrm>
          <a:prstGeom prst="line">
            <a:avLst/>
          </a:prstGeom>
          <a:noFill/>
          <a:ln w="9525" algn="ctr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12" name="Прямая соединительная линия 11"/>
          <p:cNvCxnSpPr>
            <a:cxnSpLocks noChangeShapeType="1"/>
          </p:cNvCxnSpPr>
          <p:nvPr/>
        </p:nvCxnSpPr>
        <p:spPr bwMode="auto">
          <a:xfrm rot="5400000">
            <a:off x="4536281" y="5253832"/>
            <a:ext cx="214313" cy="0"/>
          </a:xfrm>
          <a:prstGeom prst="line">
            <a:avLst/>
          </a:prstGeom>
          <a:noFill/>
          <a:ln w="9525" algn="ctr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13" name="Прямая соединительная линия 12"/>
          <p:cNvCxnSpPr>
            <a:cxnSpLocks noChangeShapeType="1"/>
          </p:cNvCxnSpPr>
          <p:nvPr/>
        </p:nvCxnSpPr>
        <p:spPr bwMode="auto">
          <a:xfrm rot="5400000">
            <a:off x="4536281" y="5968207"/>
            <a:ext cx="214313" cy="0"/>
          </a:xfrm>
          <a:prstGeom prst="line">
            <a:avLst/>
          </a:prstGeom>
          <a:noFill/>
          <a:ln w="9525" algn="ctr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14" name="Прямая соединительная линия 13"/>
          <p:cNvCxnSpPr>
            <a:cxnSpLocks noChangeShapeType="1"/>
          </p:cNvCxnSpPr>
          <p:nvPr/>
        </p:nvCxnSpPr>
        <p:spPr bwMode="auto">
          <a:xfrm rot="5400000">
            <a:off x="4536282" y="6325394"/>
            <a:ext cx="214312" cy="0"/>
          </a:xfrm>
          <a:prstGeom prst="line">
            <a:avLst/>
          </a:prstGeom>
          <a:noFill/>
          <a:ln w="9525" algn="ctr">
            <a:solidFill>
              <a:srgbClr val="000000"/>
            </a:solidFill>
            <a:round/>
            <a:headEnd/>
            <a:tailEnd/>
          </a:ln>
        </p:spPr>
      </p:cxnSp>
      <p:sp>
        <p:nvSpPr>
          <p:cNvPr id="15" name="TextBox 14"/>
          <p:cNvSpPr txBox="1"/>
          <p:nvPr/>
        </p:nvSpPr>
        <p:spPr>
          <a:xfrm>
            <a:off x="4000500" y="4503738"/>
            <a:ext cx="1285875" cy="2857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kern="0" dirty="0">
                <a:solidFill>
                  <a:sysClr val="windowText" lastClr="000000"/>
                </a:solidFill>
                <a:latin typeface="+mn-lt"/>
              </a:rPr>
              <a:t>Ось симметрии</a:t>
            </a:r>
          </a:p>
        </p:txBody>
      </p:sp>
      <p:sp>
        <p:nvSpPr>
          <p:cNvPr id="16" name="Умножение 15"/>
          <p:cNvSpPr/>
          <p:nvPr/>
        </p:nvSpPr>
        <p:spPr>
          <a:xfrm>
            <a:off x="3786188" y="5789613"/>
            <a:ext cx="214312" cy="214312"/>
          </a:xfrm>
          <a:prstGeom prst="mathMultiply">
            <a:avLst/>
          </a:prstGeom>
          <a:solidFill>
            <a:sysClr val="windowText" lastClr="000000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17" name="Умножение 16"/>
          <p:cNvSpPr/>
          <p:nvPr/>
        </p:nvSpPr>
        <p:spPr>
          <a:xfrm>
            <a:off x="4000500" y="5789613"/>
            <a:ext cx="214313" cy="214312"/>
          </a:xfrm>
          <a:prstGeom prst="mathMultiply">
            <a:avLst/>
          </a:prstGeom>
          <a:solidFill>
            <a:sysClr val="windowText" lastClr="000000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18" name="Умножение 17"/>
          <p:cNvSpPr/>
          <p:nvPr/>
        </p:nvSpPr>
        <p:spPr>
          <a:xfrm>
            <a:off x="3562350" y="5575300"/>
            <a:ext cx="214313" cy="214313"/>
          </a:xfrm>
          <a:prstGeom prst="mathMultiply">
            <a:avLst/>
          </a:prstGeom>
          <a:solidFill>
            <a:sysClr val="windowText" lastClr="000000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19" name="Умножение 18"/>
          <p:cNvSpPr/>
          <p:nvPr/>
        </p:nvSpPr>
        <p:spPr>
          <a:xfrm>
            <a:off x="3562350" y="5360988"/>
            <a:ext cx="214313" cy="214312"/>
          </a:xfrm>
          <a:prstGeom prst="mathMultiply">
            <a:avLst/>
          </a:prstGeom>
          <a:solidFill>
            <a:sysClr val="windowText" lastClr="000000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348413" y="1146175"/>
            <a:ext cx="285750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kern="0" dirty="0">
                <a:solidFill>
                  <a:sysClr val="windowText" lastClr="000000"/>
                </a:solidFill>
                <a:latin typeface="+mn-lt"/>
              </a:rPr>
              <a:t>O</a:t>
            </a:r>
            <a:endParaRPr lang="ru-RU" sz="2800" b="1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21" name="Овал 20"/>
          <p:cNvSpPr/>
          <p:nvPr/>
        </p:nvSpPr>
        <p:spPr>
          <a:xfrm>
            <a:off x="6205533" y="1788614"/>
            <a:ext cx="428628" cy="428628"/>
          </a:xfrm>
          <a:prstGeom prst="ellipse">
            <a:avLst/>
          </a:prstGeom>
          <a:solidFill>
            <a:srgbClr val="F79646">
              <a:lumMod val="75000"/>
              <a:alpha val="69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balanced" dir="t"/>
          </a:scene3d>
          <a:sp3d extrusionH="76200" prstMaterial="softEdge">
            <a:bevelT prst="relaxedInset"/>
            <a:extrusionClr>
              <a:srgbClr val="F79646">
                <a:lumMod val="75000"/>
              </a:srgbClr>
            </a:extrusionClr>
          </a:sp3d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205538" y="1789113"/>
            <a:ext cx="500062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ysClr val="windowText" lastClr="000000"/>
                </a:solidFill>
                <a:latin typeface="+mn-lt"/>
              </a:rPr>
              <a:t>+8</a:t>
            </a:r>
            <a:endParaRPr lang="ru-RU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062663" y="2932113"/>
            <a:ext cx="428625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ysClr val="windowText" lastClr="000000"/>
                </a:solidFill>
                <a:latin typeface="+mn-lt"/>
              </a:rPr>
              <a:t>1s</a:t>
            </a:r>
            <a:endParaRPr lang="ru-RU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491288" y="2932113"/>
            <a:ext cx="428625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ysClr val="windowText" lastClr="000000"/>
                </a:solidFill>
                <a:latin typeface="+mn-lt"/>
              </a:rPr>
              <a:t>2s</a:t>
            </a:r>
            <a:endParaRPr lang="ru-RU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919913" y="2932113"/>
            <a:ext cx="428625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ysClr val="windowText" lastClr="000000"/>
                </a:solidFill>
                <a:latin typeface="+mn-lt"/>
              </a:rPr>
              <a:t>2p</a:t>
            </a:r>
            <a:endParaRPr lang="ru-RU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276975" y="2789238"/>
            <a:ext cx="357188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ysClr val="windowText" lastClr="000000"/>
                </a:solidFill>
                <a:latin typeface="+mn-lt"/>
              </a:rPr>
              <a:t>2</a:t>
            </a:r>
            <a:endParaRPr lang="ru-RU" sz="1400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705600" y="2789238"/>
            <a:ext cx="357188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ysClr val="windowText" lastClr="000000"/>
                </a:solidFill>
                <a:latin typeface="+mn-lt"/>
              </a:rPr>
              <a:t>2</a:t>
            </a:r>
            <a:endParaRPr lang="ru-RU" sz="1400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205663" y="2789238"/>
            <a:ext cx="357187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ysClr val="windowText" lastClr="000000"/>
                </a:solidFill>
                <a:latin typeface="+mn-lt"/>
              </a:rPr>
              <a:t>4</a:t>
            </a:r>
            <a:endParaRPr lang="ru-RU" sz="1400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634163" y="2432050"/>
            <a:ext cx="357187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ysClr val="windowText" lastClr="000000"/>
                </a:solidFill>
                <a:latin typeface="+mn-lt"/>
              </a:rPr>
              <a:t>2</a:t>
            </a:r>
            <a:endParaRPr lang="ru-RU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991350" y="2432050"/>
            <a:ext cx="357188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ysClr val="windowText" lastClr="000000"/>
                </a:solidFill>
                <a:latin typeface="+mn-lt"/>
              </a:rPr>
              <a:t>6</a:t>
            </a:r>
            <a:endParaRPr lang="ru-RU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6134100" y="4146550"/>
            <a:ext cx="357188" cy="357188"/>
          </a:xfrm>
          <a:prstGeom prst="rect">
            <a:avLst/>
          </a:prstGeom>
          <a:noFill/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cxnSp>
        <p:nvCxnSpPr>
          <p:cNvPr id="32" name="Прямая со стрелкой 31"/>
          <p:cNvCxnSpPr>
            <a:cxnSpLocks noChangeShapeType="1"/>
          </p:cNvCxnSpPr>
          <p:nvPr/>
        </p:nvCxnSpPr>
        <p:spPr bwMode="auto">
          <a:xfrm rot="5400000" flipH="1" flipV="1">
            <a:off x="6099176" y="4324350"/>
            <a:ext cx="214312" cy="1587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33" name="Прямая со стрелкой 32"/>
          <p:cNvCxnSpPr>
            <a:cxnSpLocks noChangeShapeType="1"/>
          </p:cNvCxnSpPr>
          <p:nvPr/>
        </p:nvCxnSpPr>
        <p:spPr bwMode="auto">
          <a:xfrm rot="5400000">
            <a:off x="6242051" y="4324350"/>
            <a:ext cx="214312" cy="1587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34" name="Прямая со стрелкой 33"/>
          <p:cNvCxnSpPr>
            <a:cxnSpLocks noChangeShapeType="1"/>
          </p:cNvCxnSpPr>
          <p:nvPr/>
        </p:nvCxnSpPr>
        <p:spPr bwMode="auto">
          <a:xfrm rot="5400000" flipH="1" flipV="1">
            <a:off x="6456362" y="3967163"/>
            <a:ext cx="214313" cy="1588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35" name="Прямая со стрелкой 34"/>
          <p:cNvCxnSpPr>
            <a:cxnSpLocks noChangeShapeType="1"/>
          </p:cNvCxnSpPr>
          <p:nvPr/>
        </p:nvCxnSpPr>
        <p:spPr bwMode="auto">
          <a:xfrm rot="5400000">
            <a:off x="6599237" y="3967163"/>
            <a:ext cx="214313" cy="1588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sp>
        <p:nvSpPr>
          <p:cNvPr id="36" name="Прямоугольник 35"/>
          <p:cNvSpPr/>
          <p:nvPr/>
        </p:nvSpPr>
        <p:spPr>
          <a:xfrm>
            <a:off x="6491288" y="3789363"/>
            <a:ext cx="357187" cy="357187"/>
          </a:xfrm>
          <a:prstGeom prst="rect">
            <a:avLst/>
          </a:prstGeom>
          <a:noFill/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6848475" y="3432175"/>
            <a:ext cx="357188" cy="357188"/>
          </a:xfrm>
          <a:prstGeom prst="rect">
            <a:avLst/>
          </a:prstGeom>
          <a:noFill/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7205663" y="3432175"/>
            <a:ext cx="357187" cy="357188"/>
          </a:xfrm>
          <a:prstGeom prst="rect">
            <a:avLst/>
          </a:prstGeom>
          <a:noFill/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7562850" y="3432175"/>
            <a:ext cx="357188" cy="357188"/>
          </a:xfrm>
          <a:prstGeom prst="rect">
            <a:avLst/>
          </a:prstGeom>
          <a:noFill/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cxnSp>
        <p:nvCxnSpPr>
          <p:cNvPr id="40" name="Прямая со стрелкой 39"/>
          <p:cNvCxnSpPr>
            <a:cxnSpLocks noChangeShapeType="1"/>
          </p:cNvCxnSpPr>
          <p:nvPr/>
        </p:nvCxnSpPr>
        <p:spPr bwMode="auto">
          <a:xfrm rot="5400000" flipH="1" flipV="1">
            <a:off x="6813551" y="3609975"/>
            <a:ext cx="214312" cy="1587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41" name="Прямая со стрелкой 40"/>
          <p:cNvCxnSpPr>
            <a:cxnSpLocks noChangeShapeType="1"/>
          </p:cNvCxnSpPr>
          <p:nvPr/>
        </p:nvCxnSpPr>
        <p:spPr bwMode="auto">
          <a:xfrm rot="5400000">
            <a:off x="6956426" y="3609975"/>
            <a:ext cx="214312" cy="1587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42" name="Прямая со стрелкой 41"/>
          <p:cNvCxnSpPr>
            <a:cxnSpLocks noChangeShapeType="1"/>
          </p:cNvCxnSpPr>
          <p:nvPr/>
        </p:nvCxnSpPr>
        <p:spPr bwMode="auto">
          <a:xfrm rot="5400000" flipH="1" flipV="1">
            <a:off x="7170738" y="3609975"/>
            <a:ext cx="214312" cy="1588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43" name="Прямая со стрелкой 42"/>
          <p:cNvCxnSpPr>
            <a:cxnSpLocks noChangeShapeType="1"/>
          </p:cNvCxnSpPr>
          <p:nvPr/>
        </p:nvCxnSpPr>
        <p:spPr bwMode="auto">
          <a:xfrm rot="5400000" flipH="1" flipV="1">
            <a:off x="7527926" y="3609975"/>
            <a:ext cx="214312" cy="1587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sp>
        <p:nvSpPr>
          <p:cNvPr id="44" name="TextBox 43"/>
          <p:cNvSpPr txBox="1"/>
          <p:nvPr/>
        </p:nvSpPr>
        <p:spPr>
          <a:xfrm>
            <a:off x="5776913" y="4146550"/>
            <a:ext cx="428625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ysClr val="windowText" lastClr="000000"/>
                </a:solidFill>
                <a:latin typeface="+mn-lt"/>
              </a:rPr>
              <a:t>1s</a:t>
            </a:r>
            <a:endParaRPr lang="ru-RU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134100" y="3789363"/>
            <a:ext cx="428625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ysClr val="windowText" lastClr="000000"/>
                </a:solidFill>
                <a:latin typeface="+mn-lt"/>
              </a:rPr>
              <a:t>2s</a:t>
            </a:r>
            <a:endParaRPr lang="ru-RU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491288" y="3432175"/>
            <a:ext cx="428625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ysClr val="windowText" lastClr="000000"/>
                </a:solidFill>
                <a:latin typeface="+mn-lt"/>
              </a:rPr>
              <a:t>2p</a:t>
            </a:r>
            <a:endParaRPr lang="ru-RU" kern="0" dirty="0">
              <a:solidFill>
                <a:sysClr val="windowText" lastClr="000000"/>
              </a:solidFill>
              <a:latin typeface="+mn-lt"/>
            </a:endParaRPr>
          </a:p>
        </p:txBody>
      </p:sp>
      <p:cxnSp>
        <p:nvCxnSpPr>
          <p:cNvPr id="47" name="Прямая со стрелкой 46"/>
          <p:cNvCxnSpPr>
            <a:cxnSpLocks noChangeShapeType="1"/>
          </p:cNvCxnSpPr>
          <p:nvPr/>
        </p:nvCxnSpPr>
        <p:spPr bwMode="auto">
          <a:xfrm rot="5400000" flipH="1" flipV="1">
            <a:off x="6099176" y="4324350"/>
            <a:ext cx="214312" cy="1587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48" name="Прямая со стрелкой 47"/>
          <p:cNvCxnSpPr>
            <a:cxnSpLocks noChangeShapeType="1"/>
          </p:cNvCxnSpPr>
          <p:nvPr/>
        </p:nvCxnSpPr>
        <p:spPr bwMode="auto">
          <a:xfrm rot="5400000">
            <a:off x="6242051" y="4324350"/>
            <a:ext cx="214312" cy="1587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49" name="Прямая со стрелкой 48"/>
          <p:cNvCxnSpPr>
            <a:cxnSpLocks noChangeShapeType="1"/>
          </p:cNvCxnSpPr>
          <p:nvPr/>
        </p:nvCxnSpPr>
        <p:spPr bwMode="auto">
          <a:xfrm rot="5400000" flipH="1" flipV="1">
            <a:off x="6456362" y="3967163"/>
            <a:ext cx="214313" cy="1588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50" name="Прямая со стрелкой 49"/>
          <p:cNvCxnSpPr>
            <a:cxnSpLocks noChangeShapeType="1"/>
          </p:cNvCxnSpPr>
          <p:nvPr/>
        </p:nvCxnSpPr>
        <p:spPr bwMode="auto">
          <a:xfrm rot="5400000">
            <a:off x="6599237" y="3967163"/>
            <a:ext cx="214313" cy="1588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51" name="Прямая со стрелкой 50"/>
          <p:cNvCxnSpPr>
            <a:cxnSpLocks noChangeShapeType="1"/>
          </p:cNvCxnSpPr>
          <p:nvPr/>
        </p:nvCxnSpPr>
        <p:spPr bwMode="auto">
          <a:xfrm rot="5400000" flipH="1" flipV="1">
            <a:off x="6813551" y="3609975"/>
            <a:ext cx="214312" cy="1587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52" name="Прямая со стрелкой 51"/>
          <p:cNvCxnSpPr>
            <a:cxnSpLocks noChangeShapeType="1"/>
          </p:cNvCxnSpPr>
          <p:nvPr/>
        </p:nvCxnSpPr>
        <p:spPr bwMode="auto">
          <a:xfrm rot="5400000" flipH="1" flipV="1">
            <a:off x="7170738" y="3609975"/>
            <a:ext cx="214312" cy="1588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53" name="Прямая со стрелкой 52"/>
          <p:cNvCxnSpPr>
            <a:cxnSpLocks noChangeShapeType="1"/>
          </p:cNvCxnSpPr>
          <p:nvPr/>
        </p:nvCxnSpPr>
        <p:spPr bwMode="auto">
          <a:xfrm rot="5400000" flipH="1" flipV="1">
            <a:off x="7527926" y="3609975"/>
            <a:ext cx="214312" cy="1587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54" name="Прямая со стрелкой 53"/>
          <p:cNvCxnSpPr>
            <a:cxnSpLocks noChangeShapeType="1"/>
          </p:cNvCxnSpPr>
          <p:nvPr/>
        </p:nvCxnSpPr>
        <p:spPr bwMode="auto">
          <a:xfrm rot="5400000">
            <a:off x="6956426" y="3609975"/>
            <a:ext cx="214312" cy="1587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sp>
        <p:nvSpPr>
          <p:cNvPr id="55" name="TextBox 54"/>
          <p:cNvSpPr txBox="1"/>
          <p:nvPr/>
        </p:nvSpPr>
        <p:spPr>
          <a:xfrm>
            <a:off x="1776413" y="1217613"/>
            <a:ext cx="285750" cy="522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kern="0" dirty="0">
                <a:solidFill>
                  <a:sysClr val="windowText" lastClr="000000"/>
                </a:solidFill>
                <a:latin typeface="+mn-lt"/>
              </a:rPr>
              <a:t>O</a:t>
            </a:r>
            <a:endParaRPr lang="ru-RU" sz="2800" b="1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56" name="Овал 55"/>
          <p:cNvSpPr/>
          <p:nvPr/>
        </p:nvSpPr>
        <p:spPr>
          <a:xfrm>
            <a:off x="1633501" y="1860052"/>
            <a:ext cx="428628" cy="428628"/>
          </a:xfrm>
          <a:prstGeom prst="ellipse">
            <a:avLst/>
          </a:prstGeom>
          <a:solidFill>
            <a:srgbClr val="F79646">
              <a:lumMod val="75000"/>
              <a:alpha val="69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balanced" dir="t"/>
          </a:scene3d>
          <a:sp3d extrusionH="76200" prstMaterial="softEdge">
            <a:bevelT prst="relaxedInset"/>
            <a:extrusionClr>
              <a:srgbClr val="F79646">
                <a:lumMod val="75000"/>
              </a:srgbClr>
            </a:extrusionClr>
          </a:sp3d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633538" y="1860550"/>
            <a:ext cx="500062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ysClr val="windowText" lastClr="000000"/>
                </a:solidFill>
                <a:latin typeface="+mn-lt"/>
              </a:rPr>
              <a:t>+8</a:t>
            </a:r>
            <a:endParaRPr lang="ru-RU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1490663" y="3003550"/>
            <a:ext cx="428625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ysClr val="windowText" lastClr="000000"/>
                </a:solidFill>
                <a:latin typeface="+mn-lt"/>
              </a:rPr>
              <a:t>1s</a:t>
            </a:r>
            <a:endParaRPr lang="ru-RU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1919288" y="3003550"/>
            <a:ext cx="428625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ysClr val="windowText" lastClr="000000"/>
                </a:solidFill>
                <a:latin typeface="+mn-lt"/>
              </a:rPr>
              <a:t>2s</a:t>
            </a:r>
            <a:endParaRPr lang="ru-RU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2347913" y="3003550"/>
            <a:ext cx="428625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ysClr val="windowText" lastClr="000000"/>
                </a:solidFill>
                <a:latin typeface="+mn-lt"/>
              </a:rPr>
              <a:t>2p</a:t>
            </a:r>
            <a:endParaRPr lang="ru-RU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1704975" y="2860675"/>
            <a:ext cx="357188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ysClr val="windowText" lastClr="000000"/>
                </a:solidFill>
                <a:latin typeface="+mn-lt"/>
              </a:rPr>
              <a:t>2</a:t>
            </a:r>
            <a:endParaRPr lang="ru-RU" sz="1400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2133600" y="2860675"/>
            <a:ext cx="357188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ysClr val="windowText" lastClr="000000"/>
                </a:solidFill>
                <a:latin typeface="+mn-lt"/>
              </a:rPr>
              <a:t>2</a:t>
            </a:r>
            <a:endParaRPr lang="ru-RU" sz="1400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2633663" y="2860675"/>
            <a:ext cx="357187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ysClr val="windowText" lastClr="000000"/>
                </a:solidFill>
                <a:latin typeface="+mn-lt"/>
              </a:rPr>
              <a:t>4</a:t>
            </a:r>
            <a:endParaRPr lang="ru-RU" sz="1400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2062163" y="2503488"/>
            <a:ext cx="357187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ysClr val="windowText" lastClr="000000"/>
                </a:solidFill>
                <a:latin typeface="+mn-lt"/>
              </a:rPr>
              <a:t>2</a:t>
            </a:r>
            <a:endParaRPr lang="ru-RU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2419350" y="2503488"/>
            <a:ext cx="357188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ysClr val="windowText" lastClr="000000"/>
                </a:solidFill>
                <a:latin typeface="+mn-lt"/>
              </a:rPr>
              <a:t>6</a:t>
            </a:r>
            <a:endParaRPr lang="ru-RU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1562100" y="4217988"/>
            <a:ext cx="357188" cy="357187"/>
          </a:xfrm>
          <a:prstGeom prst="rect">
            <a:avLst/>
          </a:prstGeom>
          <a:noFill/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cxnSp>
        <p:nvCxnSpPr>
          <p:cNvPr id="67" name="Прямая со стрелкой 66"/>
          <p:cNvCxnSpPr>
            <a:cxnSpLocks noChangeShapeType="1"/>
          </p:cNvCxnSpPr>
          <p:nvPr/>
        </p:nvCxnSpPr>
        <p:spPr bwMode="auto">
          <a:xfrm rot="5400000" flipH="1" flipV="1">
            <a:off x="1527175" y="4395788"/>
            <a:ext cx="214313" cy="1587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68" name="Прямая со стрелкой 67"/>
          <p:cNvCxnSpPr>
            <a:cxnSpLocks noChangeShapeType="1"/>
          </p:cNvCxnSpPr>
          <p:nvPr/>
        </p:nvCxnSpPr>
        <p:spPr bwMode="auto">
          <a:xfrm rot="5400000">
            <a:off x="1670050" y="4395788"/>
            <a:ext cx="214313" cy="1587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69" name="Прямая со стрелкой 68"/>
          <p:cNvCxnSpPr>
            <a:cxnSpLocks noChangeShapeType="1"/>
          </p:cNvCxnSpPr>
          <p:nvPr/>
        </p:nvCxnSpPr>
        <p:spPr bwMode="auto">
          <a:xfrm rot="5400000" flipH="1" flipV="1">
            <a:off x="1884363" y="4038600"/>
            <a:ext cx="214312" cy="1588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70" name="Прямая со стрелкой 69"/>
          <p:cNvCxnSpPr>
            <a:cxnSpLocks noChangeShapeType="1"/>
          </p:cNvCxnSpPr>
          <p:nvPr/>
        </p:nvCxnSpPr>
        <p:spPr bwMode="auto">
          <a:xfrm rot="5400000">
            <a:off x="2027238" y="4038600"/>
            <a:ext cx="214312" cy="1588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sp>
        <p:nvSpPr>
          <p:cNvPr id="71" name="Прямоугольник 70"/>
          <p:cNvSpPr/>
          <p:nvPr/>
        </p:nvSpPr>
        <p:spPr>
          <a:xfrm>
            <a:off x="1919288" y="3860800"/>
            <a:ext cx="357187" cy="357188"/>
          </a:xfrm>
          <a:prstGeom prst="rect">
            <a:avLst/>
          </a:prstGeom>
          <a:noFill/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2276475" y="3503613"/>
            <a:ext cx="357188" cy="357187"/>
          </a:xfrm>
          <a:prstGeom prst="rect">
            <a:avLst/>
          </a:prstGeom>
          <a:noFill/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73" name="Прямоугольник 72"/>
          <p:cNvSpPr/>
          <p:nvPr/>
        </p:nvSpPr>
        <p:spPr>
          <a:xfrm>
            <a:off x="2633663" y="3503613"/>
            <a:ext cx="357187" cy="357187"/>
          </a:xfrm>
          <a:prstGeom prst="rect">
            <a:avLst/>
          </a:prstGeom>
          <a:noFill/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74" name="Прямоугольник 73"/>
          <p:cNvSpPr/>
          <p:nvPr/>
        </p:nvSpPr>
        <p:spPr>
          <a:xfrm>
            <a:off x="2990850" y="3503613"/>
            <a:ext cx="357188" cy="357187"/>
          </a:xfrm>
          <a:prstGeom prst="rect">
            <a:avLst/>
          </a:prstGeom>
          <a:noFill/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cxnSp>
        <p:nvCxnSpPr>
          <p:cNvPr id="75" name="Прямая со стрелкой 74"/>
          <p:cNvCxnSpPr>
            <a:cxnSpLocks noChangeShapeType="1"/>
          </p:cNvCxnSpPr>
          <p:nvPr/>
        </p:nvCxnSpPr>
        <p:spPr bwMode="auto">
          <a:xfrm rot="5400000" flipH="1" flipV="1">
            <a:off x="2241550" y="3681413"/>
            <a:ext cx="214313" cy="1587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76" name="Прямая со стрелкой 75"/>
          <p:cNvCxnSpPr>
            <a:cxnSpLocks noChangeShapeType="1"/>
          </p:cNvCxnSpPr>
          <p:nvPr/>
        </p:nvCxnSpPr>
        <p:spPr bwMode="auto">
          <a:xfrm rot="5400000">
            <a:off x="2384425" y="3681413"/>
            <a:ext cx="214313" cy="1587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77" name="Прямая со стрелкой 76"/>
          <p:cNvCxnSpPr>
            <a:cxnSpLocks noChangeShapeType="1"/>
          </p:cNvCxnSpPr>
          <p:nvPr/>
        </p:nvCxnSpPr>
        <p:spPr bwMode="auto">
          <a:xfrm rot="5400000" flipH="1" flipV="1">
            <a:off x="2598737" y="3681413"/>
            <a:ext cx="214313" cy="1588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78" name="Прямая со стрелкой 77"/>
          <p:cNvCxnSpPr>
            <a:cxnSpLocks noChangeShapeType="1"/>
          </p:cNvCxnSpPr>
          <p:nvPr/>
        </p:nvCxnSpPr>
        <p:spPr bwMode="auto">
          <a:xfrm rot="5400000" flipH="1" flipV="1">
            <a:off x="2955925" y="3681413"/>
            <a:ext cx="214313" cy="1587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sp>
        <p:nvSpPr>
          <p:cNvPr id="79" name="TextBox 78"/>
          <p:cNvSpPr txBox="1"/>
          <p:nvPr/>
        </p:nvSpPr>
        <p:spPr>
          <a:xfrm>
            <a:off x="1204913" y="4217988"/>
            <a:ext cx="428625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ysClr val="windowText" lastClr="000000"/>
                </a:solidFill>
                <a:latin typeface="+mn-lt"/>
              </a:rPr>
              <a:t>1s</a:t>
            </a:r>
            <a:endParaRPr lang="ru-RU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1562100" y="3860800"/>
            <a:ext cx="428625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ysClr val="windowText" lastClr="000000"/>
                </a:solidFill>
                <a:latin typeface="+mn-lt"/>
              </a:rPr>
              <a:t>2s</a:t>
            </a:r>
            <a:endParaRPr lang="ru-RU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1919288" y="3503613"/>
            <a:ext cx="428625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ysClr val="windowText" lastClr="000000"/>
                </a:solidFill>
                <a:latin typeface="+mn-lt"/>
              </a:rPr>
              <a:t>2p</a:t>
            </a:r>
            <a:endParaRPr lang="ru-RU" kern="0" dirty="0">
              <a:solidFill>
                <a:sysClr val="windowText" lastClr="000000"/>
              </a:solidFill>
              <a:latin typeface="+mn-lt"/>
            </a:endParaRPr>
          </a:p>
        </p:txBody>
      </p:sp>
      <p:cxnSp>
        <p:nvCxnSpPr>
          <p:cNvPr id="82" name="Прямая со стрелкой 81"/>
          <p:cNvCxnSpPr>
            <a:cxnSpLocks noChangeShapeType="1"/>
          </p:cNvCxnSpPr>
          <p:nvPr/>
        </p:nvCxnSpPr>
        <p:spPr bwMode="auto">
          <a:xfrm rot="5400000" flipH="1" flipV="1">
            <a:off x="1527175" y="4395788"/>
            <a:ext cx="214313" cy="1587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83" name="Прямая со стрелкой 82"/>
          <p:cNvCxnSpPr>
            <a:cxnSpLocks noChangeShapeType="1"/>
          </p:cNvCxnSpPr>
          <p:nvPr/>
        </p:nvCxnSpPr>
        <p:spPr bwMode="auto">
          <a:xfrm rot="5400000">
            <a:off x="1670050" y="4395788"/>
            <a:ext cx="214313" cy="1587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84" name="Прямая со стрелкой 83"/>
          <p:cNvCxnSpPr>
            <a:cxnSpLocks noChangeShapeType="1"/>
          </p:cNvCxnSpPr>
          <p:nvPr/>
        </p:nvCxnSpPr>
        <p:spPr bwMode="auto">
          <a:xfrm rot="5400000" flipH="1" flipV="1">
            <a:off x="1884363" y="4038600"/>
            <a:ext cx="214312" cy="1588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85" name="Прямая со стрелкой 84"/>
          <p:cNvCxnSpPr>
            <a:cxnSpLocks noChangeShapeType="1"/>
          </p:cNvCxnSpPr>
          <p:nvPr/>
        </p:nvCxnSpPr>
        <p:spPr bwMode="auto">
          <a:xfrm rot="5400000">
            <a:off x="2027238" y="4038600"/>
            <a:ext cx="214312" cy="1588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86" name="Прямая со стрелкой 85"/>
          <p:cNvCxnSpPr>
            <a:cxnSpLocks noChangeShapeType="1"/>
          </p:cNvCxnSpPr>
          <p:nvPr/>
        </p:nvCxnSpPr>
        <p:spPr bwMode="auto">
          <a:xfrm rot="5400000" flipH="1" flipV="1">
            <a:off x="2241550" y="3681413"/>
            <a:ext cx="214313" cy="1587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87" name="Прямая со стрелкой 86"/>
          <p:cNvCxnSpPr>
            <a:cxnSpLocks noChangeShapeType="1"/>
          </p:cNvCxnSpPr>
          <p:nvPr/>
        </p:nvCxnSpPr>
        <p:spPr bwMode="auto">
          <a:xfrm rot="5400000" flipH="1" flipV="1">
            <a:off x="2598737" y="3681413"/>
            <a:ext cx="214313" cy="1588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88" name="Прямая со стрелкой 87"/>
          <p:cNvCxnSpPr>
            <a:cxnSpLocks noChangeShapeType="1"/>
          </p:cNvCxnSpPr>
          <p:nvPr/>
        </p:nvCxnSpPr>
        <p:spPr bwMode="auto">
          <a:xfrm rot="5400000" flipH="1" flipV="1">
            <a:off x="2955925" y="3681413"/>
            <a:ext cx="214313" cy="1587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89" name="Прямая со стрелкой 88"/>
          <p:cNvCxnSpPr>
            <a:cxnSpLocks noChangeShapeType="1"/>
          </p:cNvCxnSpPr>
          <p:nvPr/>
        </p:nvCxnSpPr>
        <p:spPr bwMode="auto">
          <a:xfrm rot="5400000">
            <a:off x="2384425" y="3681413"/>
            <a:ext cx="214313" cy="1587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sp>
        <p:nvSpPr>
          <p:cNvPr id="90" name="Умножение 89"/>
          <p:cNvSpPr/>
          <p:nvPr/>
        </p:nvSpPr>
        <p:spPr>
          <a:xfrm>
            <a:off x="4357688" y="5575300"/>
            <a:ext cx="214312" cy="214313"/>
          </a:xfrm>
          <a:prstGeom prst="mathMultiply">
            <a:avLst/>
          </a:prstGeom>
          <a:solidFill>
            <a:sysClr val="windowText" lastClr="000000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6062663" y="5003800"/>
            <a:ext cx="642937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ysClr val="windowText" lastClr="000000"/>
                </a:solidFill>
                <a:latin typeface="+mn-lt"/>
              </a:rPr>
              <a:t>3.</a:t>
            </a:r>
            <a:r>
              <a:rPr lang="ru-RU" kern="0" dirty="0">
                <a:solidFill>
                  <a:sysClr val="windowText" lastClr="000000"/>
                </a:solidFill>
                <a:latin typeface="+mn-lt"/>
              </a:rPr>
              <a:t>50</a:t>
            </a:r>
            <a:endParaRPr lang="en-US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2205038" y="5003800"/>
            <a:ext cx="642937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ysClr val="windowText" lastClr="000000"/>
                </a:solidFill>
                <a:latin typeface="+mn-lt"/>
              </a:rPr>
              <a:t>3.</a:t>
            </a:r>
            <a:r>
              <a:rPr lang="ru-RU" kern="0" dirty="0">
                <a:solidFill>
                  <a:sysClr val="windowText" lastClr="000000"/>
                </a:solidFill>
                <a:latin typeface="+mn-lt"/>
              </a:rPr>
              <a:t>50</a:t>
            </a:r>
            <a:endParaRPr lang="en-US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93" name="Овал 92"/>
          <p:cNvSpPr/>
          <p:nvPr/>
        </p:nvSpPr>
        <p:spPr>
          <a:xfrm>
            <a:off x="3357563" y="5000625"/>
            <a:ext cx="1571625" cy="1143000"/>
          </a:xfrm>
          <a:prstGeom prst="ellipse">
            <a:avLst/>
          </a:prstGeom>
          <a:noFill/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94" name="Овал 93"/>
          <p:cNvSpPr/>
          <p:nvPr/>
        </p:nvSpPr>
        <p:spPr>
          <a:xfrm>
            <a:off x="4286250" y="5000625"/>
            <a:ext cx="1571625" cy="1143000"/>
          </a:xfrm>
          <a:prstGeom prst="ellipse">
            <a:avLst/>
          </a:prstGeom>
          <a:noFill/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95" name="Arc 12"/>
          <p:cNvSpPr>
            <a:spLocks/>
          </p:cNvSpPr>
          <p:nvPr/>
        </p:nvSpPr>
        <p:spPr bwMode="auto">
          <a:xfrm rot="3734765">
            <a:off x="1579563" y="1720850"/>
            <a:ext cx="766762" cy="985838"/>
          </a:xfrm>
          <a:custGeom>
            <a:avLst/>
            <a:gdLst>
              <a:gd name="G0" fmla="+- 3721 0 0"/>
              <a:gd name="G1" fmla="+- 21600 0 0"/>
              <a:gd name="G2" fmla="+- 21600 0 0"/>
              <a:gd name="T0" fmla="*/ 0 w 20869"/>
              <a:gd name="T1" fmla="*/ 323 h 21600"/>
              <a:gd name="T2" fmla="*/ 20869 w 20869"/>
              <a:gd name="T3" fmla="*/ 8466 h 21600"/>
              <a:gd name="T4" fmla="*/ 3721 w 20869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869" h="21600" fill="none" extrusionOk="0">
                <a:moveTo>
                  <a:pt x="-1" y="322"/>
                </a:moveTo>
                <a:cubicBezTo>
                  <a:pt x="1228" y="108"/>
                  <a:pt x="2473" y="-1"/>
                  <a:pt x="3721" y="0"/>
                </a:cubicBezTo>
                <a:cubicBezTo>
                  <a:pt x="10442" y="0"/>
                  <a:pt x="16781" y="3129"/>
                  <a:pt x="20869" y="8465"/>
                </a:cubicBezTo>
              </a:path>
              <a:path w="20869" h="21600" stroke="0" extrusionOk="0">
                <a:moveTo>
                  <a:pt x="-1" y="322"/>
                </a:moveTo>
                <a:cubicBezTo>
                  <a:pt x="1228" y="108"/>
                  <a:pt x="2473" y="-1"/>
                  <a:pt x="3721" y="0"/>
                </a:cubicBezTo>
                <a:cubicBezTo>
                  <a:pt x="10442" y="0"/>
                  <a:pt x="16781" y="3129"/>
                  <a:pt x="20869" y="8465"/>
                </a:cubicBezTo>
                <a:lnTo>
                  <a:pt x="3721" y="21600"/>
                </a:lnTo>
                <a:close/>
              </a:path>
            </a:pathLst>
          </a:custGeom>
          <a:noFill/>
          <a:ln w="38100">
            <a:solidFill>
              <a:sysClr val="windowText" lastClr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96" name="Arc 12"/>
          <p:cNvSpPr>
            <a:spLocks/>
          </p:cNvSpPr>
          <p:nvPr/>
        </p:nvSpPr>
        <p:spPr bwMode="auto">
          <a:xfrm rot="3734765">
            <a:off x="1936751" y="1720850"/>
            <a:ext cx="766762" cy="985837"/>
          </a:xfrm>
          <a:custGeom>
            <a:avLst/>
            <a:gdLst>
              <a:gd name="G0" fmla="+- 3721 0 0"/>
              <a:gd name="G1" fmla="+- 21600 0 0"/>
              <a:gd name="G2" fmla="+- 21600 0 0"/>
              <a:gd name="T0" fmla="*/ 0 w 20869"/>
              <a:gd name="T1" fmla="*/ 323 h 21600"/>
              <a:gd name="T2" fmla="*/ 20869 w 20869"/>
              <a:gd name="T3" fmla="*/ 8466 h 21600"/>
              <a:gd name="T4" fmla="*/ 3721 w 20869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869" h="21600" fill="none" extrusionOk="0">
                <a:moveTo>
                  <a:pt x="-1" y="322"/>
                </a:moveTo>
                <a:cubicBezTo>
                  <a:pt x="1228" y="108"/>
                  <a:pt x="2473" y="-1"/>
                  <a:pt x="3721" y="0"/>
                </a:cubicBezTo>
                <a:cubicBezTo>
                  <a:pt x="10442" y="0"/>
                  <a:pt x="16781" y="3129"/>
                  <a:pt x="20869" y="8465"/>
                </a:cubicBezTo>
              </a:path>
              <a:path w="20869" h="21600" stroke="0" extrusionOk="0">
                <a:moveTo>
                  <a:pt x="-1" y="322"/>
                </a:moveTo>
                <a:cubicBezTo>
                  <a:pt x="1228" y="108"/>
                  <a:pt x="2473" y="-1"/>
                  <a:pt x="3721" y="0"/>
                </a:cubicBezTo>
                <a:cubicBezTo>
                  <a:pt x="10442" y="0"/>
                  <a:pt x="16781" y="3129"/>
                  <a:pt x="20869" y="8465"/>
                </a:cubicBezTo>
                <a:lnTo>
                  <a:pt x="3721" y="21600"/>
                </a:lnTo>
                <a:close/>
              </a:path>
            </a:pathLst>
          </a:custGeom>
          <a:noFill/>
          <a:ln w="38100">
            <a:solidFill>
              <a:sysClr val="windowText" lastClr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97" name="Arc 12"/>
          <p:cNvSpPr>
            <a:spLocks/>
          </p:cNvSpPr>
          <p:nvPr/>
        </p:nvSpPr>
        <p:spPr bwMode="auto">
          <a:xfrm rot="3734765">
            <a:off x="6151562" y="1649413"/>
            <a:ext cx="766763" cy="985838"/>
          </a:xfrm>
          <a:custGeom>
            <a:avLst/>
            <a:gdLst>
              <a:gd name="G0" fmla="+- 3721 0 0"/>
              <a:gd name="G1" fmla="+- 21600 0 0"/>
              <a:gd name="G2" fmla="+- 21600 0 0"/>
              <a:gd name="T0" fmla="*/ 0 w 20869"/>
              <a:gd name="T1" fmla="*/ 323 h 21600"/>
              <a:gd name="T2" fmla="*/ 20869 w 20869"/>
              <a:gd name="T3" fmla="*/ 8466 h 21600"/>
              <a:gd name="T4" fmla="*/ 3721 w 20869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869" h="21600" fill="none" extrusionOk="0">
                <a:moveTo>
                  <a:pt x="-1" y="322"/>
                </a:moveTo>
                <a:cubicBezTo>
                  <a:pt x="1228" y="108"/>
                  <a:pt x="2473" y="-1"/>
                  <a:pt x="3721" y="0"/>
                </a:cubicBezTo>
                <a:cubicBezTo>
                  <a:pt x="10442" y="0"/>
                  <a:pt x="16781" y="3129"/>
                  <a:pt x="20869" y="8465"/>
                </a:cubicBezTo>
              </a:path>
              <a:path w="20869" h="21600" stroke="0" extrusionOk="0">
                <a:moveTo>
                  <a:pt x="-1" y="322"/>
                </a:moveTo>
                <a:cubicBezTo>
                  <a:pt x="1228" y="108"/>
                  <a:pt x="2473" y="-1"/>
                  <a:pt x="3721" y="0"/>
                </a:cubicBezTo>
                <a:cubicBezTo>
                  <a:pt x="10442" y="0"/>
                  <a:pt x="16781" y="3129"/>
                  <a:pt x="20869" y="8465"/>
                </a:cubicBezTo>
                <a:lnTo>
                  <a:pt x="3721" y="21600"/>
                </a:lnTo>
                <a:close/>
              </a:path>
            </a:pathLst>
          </a:custGeom>
          <a:noFill/>
          <a:ln w="38100">
            <a:solidFill>
              <a:sysClr val="windowText" lastClr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98" name="Arc 12"/>
          <p:cNvSpPr>
            <a:spLocks/>
          </p:cNvSpPr>
          <p:nvPr/>
        </p:nvSpPr>
        <p:spPr bwMode="auto">
          <a:xfrm rot="3734765">
            <a:off x="6508750" y="1649413"/>
            <a:ext cx="766763" cy="985837"/>
          </a:xfrm>
          <a:custGeom>
            <a:avLst/>
            <a:gdLst>
              <a:gd name="G0" fmla="+- 3721 0 0"/>
              <a:gd name="G1" fmla="+- 21600 0 0"/>
              <a:gd name="G2" fmla="+- 21600 0 0"/>
              <a:gd name="T0" fmla="*/ 0 w 20869"/>
              <a:gd name="T1" fmla="*/ 323 h 21600"/>
              <a:gd name="T2" fmla="*/ 20869 w 20869"/>
              <a:gd name="T3" fmla="*/ 8466 h 21600"/>
              <a:gd name="T4" fmla="*/ 3721 w 20869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869" h="21600" fill="none" extrusionOk="0">
                <a:moveTo>
                  <a:pt x="-1" y="322"/>
                </a:moveTo>
                <a:cubicBezTo>
                  <a:pt x="1228" y="108"/>
                  <a:pt x="2473" y="-1"/>
                  <a:pt x="3721" y="0"/>
                </a:cubicBezTo>
                <a:cubicBezTo>
                  <a:pt x="10442" y="0"/>
                  <a:pt x="16781" y="3129"/>
                  <a:pt x="20869" y="8465"/>
                </a:cubicBezTo>
              </a:path>
              <a:path w="20869" h="21600" stroke="0" extrusionOk="0">
                <a:moveTo>
                  <a:pt x="-1" y="322"/>
                </a:moveTo>
                <a:cubicBezTo>
                  <a:pt x="1228" y="108"/>
                  <a:pt x="2473" y="-1"/>
                  <a:pt x="3721" y="0"/>
                </a:cubicBezTo>
                <a:cubicBezTo>
                  <a:pt x="10442" y="0"/>
                  <a:pt x="16781" y="3129"/>
                  <a:pt x="20869" y="8465"/>
                </a:cubicBezTo>
                <a:lnTo>
                  <a:pt x="3721" y="21600"/>
                </a:lnTo>
                <a:close/>
              </a:path>
            </a:pathLst>
          </a:custGeom>
          <a:noFill/>
          <a:ln w="38100">
            <a:solidFill>
              <a:sysClr val="windowText" lastClr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8295" name="Прямоугольник 98"/>
          <p:cNvSpPr>
            <a:spLocks noChangeArrowheads="1"/>
          </p:cNvSpPr>
          <p:nvPr/>
        </p:nvSpPr>
        <p:spPr bwMode="auto">
          <a:xfrm>
            <a:off x="0" y="500042"/>
            <a:ext cx="9144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dirty="0">
                <a:latin typeface="Calibri" pitchFamily="34" charset="0"/>
                <a:ea typeface="Times New Roman" pitchFamily="18" charset="0"/>
                <a:cs typeface="Calibri" pitchFamily="34" charset="0"/>
              </a:rPr>
              <a:t>                    Схема </a:t>
            </a:r>
            <a:r>
              <a:rPr lang="ru-RU" sz="24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соединения </a:t>
            </a:r>
            <a:r>
              <a:rPr lang="ru-RU" sz="2400" dirty="0">
                <a:latin typeface="Calibri" pitchFamily="34" charset="0"/>
                <a:ea typeface="Times New Roman" pitchFamily="18" charset="0"/>
                <a:cs typeface="Calibri" pitchFamily="34" charset="0"/>
              </a:rPr>
              <a:t>атомов кислорода в молекулу</a:t>
            </a:r>
            <a:endParaRPr lang="ru-RU" sz="2400" dirty="0">
              <a:latin typeface="Calibri" pitchFamily="34" charset="0"/>
              <a:ea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500"/>
                            </p:stCondLst>
                            <p:childTnLst>
                              <p:par>
                                <p:cTn id="5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000"/>
                            </p:stCondLst>
                            <p:childTnLst>
                              <p:par>
                                <p:cTn id="5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5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00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5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9000"/>
                            </p:stCondLst>
                            <p:childTnLst>
                              <p:par>
                                <p:cTn id="7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0"/>
                            </p:stCondLst>
                            <p:childTnLst>
                              <p:par>
                                <p:cTn id="8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50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3000"/>
                            </p:stCondLst>
                            <p:childTnLst>
                              <p:par>
                                <p:cTn id="1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3500"/>
                            </p:stCondLst>
                            <p:childTnLst>
                              <p:par>
                                <p:cTn id="1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500"/>
                            </p:stCondLst>
                            <p:childTnLst>
                              <p:par>
                                <p:cTn id="1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500"/>
                            </p:stCondLst>
                            <p:childTnLst>
                              <p:par>
                                <p:cTn id="15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3000"/>
                            </p:stCondLst>
                            <p:childTnLst>
                              <p:par>
                                <p:cTn id="16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3500"/>
                            </p:stCondLst>
                            <p:childTnLst>
                              <p:par>
                                <p:cTn id="1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4000"/>
                            </p:stCondLst>
                            <p:childTnLst>
                              <p:par>
                                <p:cTn id="17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4500"/>
                            </p:stCondLst>
                            <p:childTnLst>
                              <p:par>
                                <p:cTn id="17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5000"/>
                            </p:stCondLst>
                            <p:childTnLst>
                              <p:par>
                                <p:cTn id="17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5500"/>
                            </p:stCondLst>
                            <p:childTnLst>
                              <p:par>
                                <p:cTn id="18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6000"/>
                            </p:stCondLst>
                            <p:childTnLst>
                              <p:par>
                                <p:cTn id="1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6500"/>
                            </p:stCondLst>
                            <p:childTnLst>
                              <p:par>
                                <p:cTn id="19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7000"/>
                            </p:stCondLst>
                            <p:childTnLst>
                              <p:par>
                                <p:cTn id="19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7500"/>
                            </p:stCondLst>
                            <p:childTnLst>
                              <p:par>
                                <p:cTn id="1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8000"/>
                            </p:stCondLst>
                            <p:childTnLst>
                              <p:par>
                                <p:cTn id="20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8500"/>
                            </p:stCondLst>
                            <p:childTnLst>
                              <p:par>
                                <p:cTn id="20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9000"/>
                            </p:stCondLst>
                            <p:childTnLst>
                              <p:par>
                                <p:cTn id="21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9" fill="hold">
                            <p:stCondLst>
                              <p:cond delay="9500"/>
                            </p:stCondLst>
                            <p:childTnLst>
                              <p:par>
                                <p:cTn id="2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10000"/>
                            </p:stCondLst>
                            <p:childTnLst>
                              <p:par>
                                <p:cTn id="2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10500"/>
                            </p:stCondLst>
                            <p:childTnLst>
                              <p:par>
                                <p:cTn id="2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11000"/>
                            </p:stCondLst>
                            <p:childTnLst>
                              <p:par>
                                <p:cTn id="23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1" fill="hold">
                            <p:stCondLst>
                              <p:cond delay="11500"/>
                            </p:stCondLst>
                            <p:childTnLst>
                              <p:par>
                                <p:cTn id="2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12000"/>
                            </p:stCondLst>
                            <p:childTnLst>
                              <p:par>
                                <p:cTn id="2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8" fill="hold">
                            <p:stCondLst>
                              <p:cond delay="12500"/>
                            </p:stCondLst>
                            <p:childTnLst>
                              <p:par>
                                <p:cTn id="2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>
                            <p:stCondLst>
                              <p:cond delay="13000"/>
                            </p:stCondLst>
                            <p:childTnLst>
                              <p:par>
                                <p:cTn id="26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2" fill="hold">
                            <p:stCondLst>
                              <p:cond delay="13500"/>
                            </p:stCondLst>
                            <p:childTnLst>
                              <p:par>
                                <p:cTn id="27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4" fill="hold">
                            <p:stCondLst>
                              <p:cond delay="500"/>
                            </p:stCondLst>
                            <p:childTnLst>
                              <p:par>
                                <p:cTn id="28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8" fill="hold">
                            <p:stCondLst>
                              <p:cond delay="1000"/>
                            </p:stCondLst>
                            <p:childTnLst>
                              <p:par>
                                <p:cTn id="289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0486 0.27292 " pathEditMode="relative" ptsTypes="AA">
                                      <p:cBhvr>
                                        <p:cTn id="290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0486 0.27292 " pathEditMode="relative" ptsTypes="AA">
                                      <p:cBhvr>
                                        <p:cTn id="292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9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4" dur="2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7" dur="2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6" fill="hold">
                            <p:stCondLst>
                              <p:cond delay="3500"/>
                            </p:stCondLst>
                            <p:childTnLst>
                              <p:par>
                                <p:cTn id="307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3385 0.27292 " pathEditMode="relative" ptsTypes="AA">
                                      <p:cBhvr>
                                        <p:cTn id="308" dur="2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0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13385 0.27292 " pathEditMode="relative" ptsTypes="AA">
                                      <p:cBhvr>
                                        <p:cTn id="310" dur="2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1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2" dur="2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5" dur="2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7" fill="hold">
                            <p:stCondLst>
                              <p:cond delay="5500"/>
                            </p:stCondLst>
                            <p:childTnLst>
                              <p:par>
                                <p:cTn id="3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4" fill="hold">
                            <p:stCondLst>
                              <p:cond delay="6000"/>
                            </p:stCondLst>
                            <p:childTnLst>
                              <p:par>
                                <p:cTn id="32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7.40741E-7 L 0.20417 0.2993 " pathEditMode="relative" rAng="0" ptsTypes="AA">
                                      <p:cBhvr>
                                        <p:cTn id="326" dur="2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00" y="15000"/>
                                    </p:animMotion>
                                  </p:childTnLst>
                                </p:cTn>
                              </p:par>
                              <p:par>
                                <p:cTn id="3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8" dur="2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0" fill="hold">
                            <p:stCondLst>
                              <p:cond delay="8000"/>
                            </p:stCondLst>
                            <p:childTnLst>
                              <p:par>
                                <p:cTn id="3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4" fill="hold">
                            <p:stCondLst>
                              <p:cond delay="8500"/>
                            </p:stCondLst>
                            <p:childTnLst>
                              <p:par>
                                <p:cTn id="33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7.40741E-7 L 0.1493 0.25718 " pathEditMode="relative" rAng="0" ptsTypes="AA">
                                      <p:cBhvr>
                                        <p:cTn id="336" dur="2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00" y="12800"/>
                                    </p:animMotion>
                                  </p:childTnLst>
                                </p:cTn>
                              </p:par>
                              <p:par>
                                <p:cTn id="3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8" dur="2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0" fill="hold">
                            <p:stCondLst>
                              <p:cond delay="10500"/>
                            </p:stCondLst>
                            <p:childTnLst>
                              <p:par>
                                <p:cTn id="3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4" fill="hold">
                            <p:stCondLst>
                              <p:cond delay="11000"/>
                            </p:stCondLst>
                            <p:childTnLst>
                              <p:par>
                                <p:cTn id="34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1.6524E-6 L -0.1625 0.27841 " pathEditMode="relative" rAng="0" ptsTypes="AA">
                                      <p:cBhvr>
                                        <p:cTn id="346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" y="139"/>
                                    </p:animMotion>
                                  </p:childTnLst>
                                </p:cTn>
                              </p:par>
                              <p:par>
                                <p:cTn id="34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5747 0.27292 " pathEditMode="relative" ptsTypes="AA">
                                      <p:cBhvr>
                                        <p:cTn id="348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0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3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5" fill="hold">
                            <p:stCondLst>
                              <p:cond delay="13000"/>
                            </p:stCondLst>
                            <p:childTnLst>
                              <p:par>
                                <p:cTn id="3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2" fill="hold">
                            <p:stCondLst>
                              <p:cond delay="13500"/>
                            </p:stCondLst>
                            <p:childTnLst>
                              <p:par>
                                <p:cTn id="36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6528 0.29398 " pathEditMode="relative" ptsTypes="AA">
                                      <p:cBhvr>
                                        <p:cTn id="364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6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6528 0.29398 " pathEditMode="relative" ptsTypes="AA">
                                      <p:cBhvr>
                                        <p:cTn id="366" dur="2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6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1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3" fill="hold">
                            <p:stCondLst>
                              <p:cond delay="15500"/>
                            </p:stCondLst>
                            <p:childTnLst>
                              <p:par>
                                <p:cTn id="37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0" fill="hold">
                            <p:stCondLst>
                              <p:cond delay="16000"/>
                            </p:stCondLst>
                            <p:childTnLst>
                              <p:par>
                                <p:cTn id="38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6969E-6 L -0.27222 0.29893 " pathEditMode="relative" rAng="0" ptsTypes="AA">
                                      <p:cBhvr>
                                        <p:cTn id="382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6" y="149"/>
                                    </p:animMotion>
                                  </p:childTnLst>
                                </p:cTn>
                              </p:par>
                              <p:par>
                                <p:cTn id="38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4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6" fill="hold">
                            <p:stCondLst>
                              <p:cond delay="18000"/>
                            </p:stCondLst>
                            <p:childTnLst>
                              <p:par>
                                <p:cTn id="3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0" fill="hold">
                            <p:stCondLst>
                              <p:cond delay="18500"/>
                            </p:stCondLst>
                            <p:childTnLst>
                              <p:par>
                                <p:cTn id="39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4.6969E-6 L -0.31129 0.26746 " pathEditMode="relative" rAng="0" ptsTypes="AA">
                                      <p:cBhvr>
                                        <p:cTn id="392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" y="134"/>
                                    </p:animMotion>
                                  </p:childTnLst>
                                </p:cTn>
                              </p:par>
                              <p:par>
                                <p:cTn id="39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4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6" fill="hold">
                            <p:stCondLst>
                              <p:cond delay="20500"/>
                            </p:stCondLst>
                            <p:childTnLst>
                              <p:par>
                                <p:cTn id="3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0" fill="hold">
                            <p:stCondLst>
                              <p:cond delay="21000"/>
                            </p:stCondLst>
                            <p:childTnLst>
                              <p:par>
                                <p:cTn id="40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3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6" fill="hold">
                            <p:stCondLst>
                              <p:cond delay="23000"/>
                            </p:stCondLst>
                            <p:childTnLst>
                              <p:par>
                                <p:cTn id="4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9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2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3" fill="hold">
                            <p:stCondLst>
                              <p:cond delay="24000"/>
                            </p:stCondLst>
                            <p:childTnLst>
                              <p:par>
                                <p:cTn id="4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6" dur="2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9" dur="2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5" grpId="0"/>
      <p:bldP spid="16" grpId="0" animBg="1"/>
      <p:bldP spid="17" grpId="0" animBg="1"/>
      <p:bldP spid="18" grpId="0" animBg="1"/>
      <p:bldP spid="19" grpId="0" animBg="1"/>
      <p:bldP spid="20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 animBg="1"/>
      <p:bldP spid="36" grpId="0" animBg="1"/>
      <p:bldP spid="37" grpId="0" animBg="1"/>
      <p:bldP spid="38" grpId="0" animBg="1"/>
      <p:bldP spid="39" grpId="0" animBg="1"/>
      <p:bldP spid="44" grpId="0"/>
      <p:bldP spid="45" grpId="0"/>
      <p:bldP spid="46" grpId="0"/>
      <p:bldP spid="55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 animBg="1"/>
      <p:bldP spid="71" grpId="0" animBg="1"/>
      <p:bldP spid="72" grpId="0" animBg="1"/>
      <p:bldP spid="73" grpId="0" animBg="1"/>
      <p:bldP spid="74" grpId="0" animBg="1"/>
      <p:bldP spid="79" grpId="0"/>
      <p:bldP spid="80" grpId="0"/>
      <p:bldP spid="81" grpId="0"/>
      <p:bldP spid="91" grpId="0"/>
      <p:bldP spid="92" grpId="0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643313" y="5072063"/>
            <a:ext cx="285750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kern="0" dirty="0">
                <a:solidFill>
                  <a:sysClr val="windowText" lastClr="000000"/>
                </a:solidFill>
                <a:latin typeface="+mn-lt"/>
              </a:rPr>
              <a:t>N</a:t>
            </a:r>
            <a:endParaRPr lang="ru-RU" sz="4000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29188" y="5072063"/>
            <a:ext cx="285750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kern="0" dirty="0">
                <a:solidFill>
                  <a:sysClr val="windowText" lastClr="000000"/>
                </a:solidFill>
                <a:latin typeface="+mn-lt"/>
              </a:rPr>
              <a:t>N</a:t>
            </a:r>
            <a:endParaRPr lang="ru-RU" sz="4000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4643438" y="5143500"/>
            <a:ext cx="71437" cy="71438"/>
          </a:xfrm>
          <a:prstGeom prst="ellipse">
            <a:avLst/>
          </a:prstGeom>
          <a:solidFill>
            <a:sysClr val="windowText" lastClr="000000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4643438" y="5357813"/>
            <a:ext cx="71437" cy="71437"/>
          </a:xfrm>
          <a:prstGeom prst="ellipse">
            <a:avLst/>
          </a:prstGeom>
          <a:solidFill>
            <a:sysClr val="windowText" lastClr="000000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4643438" y="5572125"/>
            <a:ext cx="71437" cy="71438"/>
          </a:xfrm>
          <a:prstGeom prst="ellipse">
            <a:avLst/>
          </a:prstGeom>
          <a:solidFill>
            <a:sysClr val="windowText" lastClr="000000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5286375" y="5072063"/>
            <a:ext cx="71438" cy="71437"/>
          </a:xfrm>
          <a:prstGeom prst="ellipse">
            <a:avLst/>
          </a:prstGeom>
          <a:solidFill>
            <a:sysClr val="windowText" lastClr="000000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5072063" y="5072063"/>
            <a:ext cx="71437" cy="71437"/>
          </a:xfrm>
          <a:prstGeom prst="ellipse">
            <a:avLst/>
          </a:prstGeom>
          <a:solidFill>
            <a:sysClr val="windowText" lastClr="000000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9" name="Умножение 8"/>
          <p:cNvSpPr/>
          <p:nvPr/>
        </p:nvSpPr>
        <p:spPr>
          <a:xfrm>
            <a:off x="4286250" y="5072063"/>
            <a:ext cx="214313" cy="214312"/>
          </a:xfrm>
          <a:prstGeom prst="mathMultiply">
            <a:avLst/>
          </a:prstGeom>
          <a:solidFill>
            <a:sysClr val="windowText" lastClr="000000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cxnSp>
        <p:nvCxnSpPr>
          <p:cNvPr id="10" name="Прямая соединительная линия 9"/>
          <p:cNvCxnSpPr>
            <a:cxnSpLocks noChangeShapeType="1"/>
          </p:cNvCxnSpPr>
          <p:nvPr/>
        </p:nvCxnSpPr>
        <p:spPr bwMode="auto">
          <a:xfrm rot="5400000">
            <a:off x="4464844" y="4750594"/>
            <a:ext cx="214312" cy="0"/>
          </a:xfrm>
          <a:prstGeom prst="line">
            <a:avLst/>
          </a:prstGeom>
          <a:noFill/>
          <a:ln w="9525" algn="ctr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11" name="Прямая соединительная линия 10"/>
          <p:cNvCxnSpPr>
            <a:cxnSpLocks noChangeShapeType="1"/>
          </p:cNvCxnSpPr>
          <p:nvPr/>
        </p:nvCxnSpPr>
        <p:spPr bwMode="auto">
          <a:xfrm rot="5400000">
            <a:off x="4464843" y="5107782"/>
            <a:ext cx="214313" cy="0"/>
          </a:xfrm>
          <a:prstGeom prst="line">
            <a:avLst/>
          </a:prstGeom>
          <a:noFill/>
          <a:ln w="9525" algn="ctr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12" name="Прямая соединительная линия 11"/>
          <p:cNvCxnSpPr>
            <a:cxnSpLocks noChangeShapeType="1"/>
          </p:cNvCxnSpPr>
          <p:nvPr/>
        </p:nvCxnSpPr>
        <p:spPr bwMode="auto">
          <a:xfrm rot="5400000">
            <a:off x="4464843" y="5822157"/>
            <a:ext cx="214313" cy="0"/>
          </a:xfrm>
          <a:prstGeom prst="line">
            <a:avLst/>
          </a:prstGeom>
          <a:noFill/>
          <a:ln w="9525" algn="ctr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13" name="Прямая соединительная линия 12"/>
          <p:cNvCxnSpPr>
            <a:cxnSpLocks noChangeShapeType="1"/>
          </p:cNvCxnSpPr>
          <p:nvPr/>
        </p:nvCxnSpPr>
        <p:spPr bwMode="auto">
          <a:xfrm rot="5400000">
            <a:off x="4464844" y="6179344"/>
            <a:ext cx="214312" cy="0"/>
          </a:xfrm>
          <a:prstGeom prst="line">
            <a:avLst/>
          </a:prstGeom>
          <a:noFill/>
          <a:ln w="9525" algn="ctr">
            <a:solidFill>
              <a:srgbClr val="000000"/>
            </a:solidFill>
            <a:round/>
            <a:headEnd/>
            <a:tailEnd/>
          </a:ln>
        </p:spPr>
      </p:cxnSp>
      <p:sp>
        <p:nvSpPr>
          <p:cNvPr id="14" name="TextBox 13"/>
          <p:cNvSpPr txBox="1"/>
          <p:nvPr/>
        </p:nvSpPr>
        <p:spPr>
          <a:xfrm>
            <a:off x="4000500" y="4357688"/>
            <a:ext cx="1285875" cy="2857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kern="0" dirty="0">
                <a:solidFill>
                  <a:sysClr val="windowText" lastClr="000000"/>
                </a:solidFill>
                <a:latin typeface="+mn-lt"/>
              </a:rPr>
              <a:t>Ось симметрии</a:t>
            </a:r>
          </a:p>
        </p:txBody>
      </p:sp>
      <p:sp>
        <p:nvSpPr>
          <p:cNvPr id="15" name="Умножение 14"/>
          <p:cNvSpPr/>
          <p:nvPr/>
        </p:nvSpPr>
        <p:spPr>
          <a:xfrm>
            <a:off x="3678238" y="5000625"/>
            <a:ext cx="214312" cy="214313"/>
          </a:xfrm>
          <a:prstGeom prst="mathMultiply">
            <a:avLst/>
          </a:prstGeom>
          <a:solidFill>
            <a:sysClr val="windowText" lastClr="000000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16" name="Умножение 15"/>
          <p:cNvSpPr/>
          <p:nvPr/>
        </p:nvSpPr>
        <p:spPr>
          <a:xfrm>
            <a:off x="3929063" y="5000625"/>
            <a:ext cx="214312" cy="214313"/>
          </a:xfrm>
          <a:prstGeom prst="mathMultiply">
            <a:avLst/>
          </a:prstGeom>
          <a:solidFill>
            <a:sysClr val="windowText" lastClr="000000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17" name="Умножение 16"/>
          <p:cNvSpPr/>
          <p:nvPr/>
        </p:nvSpPr>
        <p:spPr>
          <a:xfrm>
            <a:off x="4286250" y="5500688"/>
            <a:ext cx="214313" cy="214312"/>
          </a:xfrm>
          <a:prstGeom prst="mathMultiply">
            <a:avLst/>
          </a:prstGeom>
          <a:solidFill>
            <a:sysClr val="windowText" lastClr="000000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18" name="Умножение 17"/>
          <p:cNvSpPr/>
          <p:nvPr/>
        </p:nvSpPr>
        <p:spPr>
          <a:xfrm>
            <a:off x="4286250" y="5286375"/>
            <a:ext cx="214313" cy="214313"/>
          </a:xfrm>
          <a:prstGeom prst="mathMultiply">
            <a:avLst/>
          </a:prstGeom>
          <a:solidFill>
            <a:sysClr val="windowText" lastClr="000000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348413" y="1000125"/>
            <a:ext cx="28575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kern="0" dirty="0">
                <a:solidFill>
                  <a:sysClr val="windowText" lastClr="000000"/>
                </a:solidFill>
                <a:latin typeface="+mn-lt"/>
              </a:rPr>
              <a:t>N</a:t>
            </a:r>
            <a:endParaRPr lang="ru-RU" sz="2800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20" name="Овал 19"/>
          <p:cNvSpPr/>
          <p:nvPr/>
        </p:nvSpPr>
        <p:spPr>
          <a:xfrm>
            <a:off x="6205535" y="1643050"/>
            <a:ext cx="428628" cy="428628"/>
          </a:xfrm>
          <a:prstGeom prst="ellipse">
            <a:avLst/>
          </a:prstGeom>
          <a:solidFill>
            <a:srgbClr val="F79646">
              <a:lumMod val="75000"/>
              <a:alpha val="69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balanced" dir="t"/>
          </a:scene3d>
          <a:sp3d extrusionH="76200" prstMaterial="softEdge">
            <a:bevelT prst="relaxedInset"/>
            <a:extrusionClr>
              <a:srgbClr val="F79646">
                <a:lumMod val="75000"/>
              </a:srgbClr>
            </a:extrusionClr>
          </a:sp3d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205538" y="1643063"/>
            <a:ext cx="500062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ysClr val="windowText" lastClr="000000"/>
                </a:solidFill>
                <a:latin typeface="+mn-lt"/>
              </a:rPr>
              <a:t>+7</a:t>
            </a:r>
            <a:endParaRPr lang="ru-RU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062663" y="2786063"/>
            <a:ext cx="428625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ysClr val="windowText" lastClr="000000"/>
                </a:solidFill>
                <a:latin typeface="+mn-lt"/>
              </a:rPr>
              <a:t>1s</a:t>
            </a:r>
            <a:endParaRPr lang="ru-RU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491288" y="2786063"/>
            <a:ext cx="428625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ysClr val="windowText" lastClr="000000"/>
                </a:solidFill>
                <a:latin typeface="+mn-lt"/>
              </a:rPr>
              <a:t>2s</a:t>
            </a:r>
            <a:endParaRPr lang="ru-RU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919913" y="2786063"/>
            <a:ext cx="428625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ysClr val="windowText" lastClr="000000"/>
                </a:solidFill>
                <a:latin typeface="+mn-lt"/>
              </a:rPr>
              <a:t>2p</a:t>
            </a:r>
            <a:endParaRPr lang="ru-RU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276975" y="2643188"/>
            <a:ext cx="357188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ysClr val="windowText" lastClr="000000"/>
                </a:solidFill>
                <a:latin typeface="+mn-lt"/>
              </a:rPr>
              <a:t>2</a:t>
            </a:r>
            <a:endParaRPr lang="ru-RU" sz="1400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705600" y="2643188"/>
            <a:ext cx="357188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ysClr val="windowText" lastClr="000000"/>
                </a:solidFill>
                <a:latin typeface="+mn-lt"/>
              </a:rPr>
              <a:t>2</a:t>
            </a:r>
            <a:endParaRPr lang="ru-RU" sz="1400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205663" y="2643188"/>
            <a:ext cx="357187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ysClr val="windowText" lastClr="000000"/>
                </a:solidFill>
                <a:latin typeface="+mn-lt"/>
              </a:rPr>
              <a:t>3</a:t>
            </a:r>
            <a:endParaRPr lang="ru-RU" sz="1400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6634163" y="2286000"/>
            <a:ext cx="357187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ysClr val="windowText" lastClr="000000"/>
                </a:solidFill>
                <a:latin typeface="+mn-lt"/>
              </a:rPr>
              <a:t>2</a:t>
            </a:r>
            <a:endParaRPr lang="ru-RU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6991350" y="2286000"/>
            <a:ext cx="357188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ysClr val="windowText" lastClr="000000"/>
                </a:solidFill>
                <a:latin typeface="+mn-lt"/>
              </a:rPr>
              <a:t>5</a:t>
            </a:r>
            <a:endParaRPr lang="ru-RU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6134100" y="4000500"/>
            <a:ext cx="357188" cy="357188"/>
          </a:xfrm>
          <a:prstGeom prst="rect">
            <a:avLst/>
          </a:prstGeom>
          <a:noFill/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cxnSp>
        <p:nvCxnSpPr>
          <p:cNvPr id="31" name="Прямая со стрелкой 30"/>
          <p:cNvCxnSpPr>
            <a:cxnSpLocks noChangeShapeType="1"/>
          </p:cNvCxnSpPr>
          <p:nvPr/>
        </p:nvCxnSpPr>
        <p:spPr bwMode="auto">
          <a:xfrm rot="5400000" flipH="1" flipV="1">
            <a:off x="6099176" y="4178300"/>
            <a:ext cx="214312" cy="1587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32" name="Прямая со стрелкой 31"/>
          <p:cNvCxnSpPr>
            <a:cxnSpLocks noChangeShapeType="1"/>
          </p:cNvCxnSpPr>
          <p:nvPr/>
        </p:nvCxnSpPr>
        <p:spPr bwMode="auto">
          <a:xfrm rot="5400000">
            <a:off x="6242051" y="4178300"/>
            <a:ext cx="214312" cy="1587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33" name="Прямая со стрелкой 32"/>
          <p:cNvCxnSpPr>
            <a:cxnSpLocks noChangeShapeType="1"/>
          </p:cNvCxnSpPr>
          <p:nvPr/>
        </p:nvCxnSpPr>
        <p:spPr bwMode="auto">
          <a:xfrm rot="5400000" flipH="1" flipV="1">
            <a:off x="6456362" y="3821113"/>
            <a:ext cx="214313" cy="1588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34" name="Прямая со стрелкой 33"/>
          <p:cNvCxnSpPr>
            <a:cxnSpLocks noChangeShapeType="1"/>
          </p:cNvCxnSpPr>
          <p:nvPr/>
        </p:nvCxnSpPr>
        <p:spPr bwMode="auto">
          <a:xfrm rot="5400000">
            <a:off x="6599237" y="3821113"/>
            <a:ext cx="214313" cy="1588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sp>
        <p:nvSpPr>
          <p:cNvPr id="35" name="Прямоугольник 34"/>
          <p:cNvSpPr/>
          <p:nvPr/>
        </p:nvSpPr>
        <p:spPr>
          <a:xfrm>
            <a:off x="6491288" y="3643313"/>
            <a:ext cx="357187" cy="357187"/>
          </a:xfrm>
          <a:prstGeom prst="rect">
            <a:avLst/>
          </a:prstGeom>
          <a:noFill/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6848475" y="3286125"/>
            <a:ext cx="357188" cy="357188"/>
          </a:xfrm>
          <a:prstGeom prst="rect">
            <a:avLst/>
          </a:prstGeom>
          <a:noFill/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7205663" y="3286125"/>
            <a:ext cx="357187" cy="357188"/>
          </a:xfrm>
          <a:prstGeom prst="rect">
            <a:avLst/>
          </a:prstGeom>
          <a:noFill/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7562850" y="3286125"/>
            <a:ext cx="357188" cy="357188"/>
          </a:xfrm>
          <a:prstGeom prst="rect">
            <a:avLst/>
          </a:prstGeom>
          <a:noFill/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cxnSp>
        <p:nvCxnSpPr>
          <p:cNvPr id="39" name="Прямая со стрелкой 38"/>
          <p:cNvCxnSpPr>
            <a:cxnSpLocks noChangeShapeType="1"/>
          </p:cNvCxnSpPr>
          <p:nvPr/>
        </p:nvCxnSpPr>
        <p:spPr bwMode="auto">
          <a:xfrm rot="5400000" flipH="1" flipV="1">
            <a:off x="6813551" y="3463925"/>
            <a:ext cx="214312" cy="1587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40" name="Прямая со стрелкой 39"/>
          <p:cNvCxnSpPr>
            <a:cxnSpLocks noChangeShapeType="1"/>
          </p:cNvCxnSpPr>
          <p:nvPr/>
        </p:nvCxnSpPr>
        <p:spPr bwMode="auto">
          <a:xfrm rot="5400000" flipH="1" flipV="1">
            <a:off x="7170738" y="3463925"/>
            <a:ext cx="214312" cy="1588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41" name="Прямая со стрелкой 40"/>
          <p:cNvCxnSpPr>
            <a:cxnSpLocks noChangeShapeType="1"/>
          </p:cNvCxnSpPr>
          <p:nvPr/>
        </p:nvCxnSpPr>
        <p:spPr bwMode="auto">
          <a:xfrm rot="5400000" flipH="1" flipV="1">
            <a:off x="7527926" y="3463925"/>
            <a:ext cx="214312" cy="1587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sp>
        <p:nvSpPr>
          <p:cNvPr id="42" name="TextBox 41"/>
          <p:cNvSpPr txBox="1"/>
          <p:nvPr/>
        </p:nvSpPr>
        <p:spPr>
          <a:xfrm>
            <a:off x="5776913" y="4000500"/>
            <a:ext cx="428625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ysClr val="windowText" lastClr="000000"/>
                </a:solidFill>
                <a:latin typeface="+mn-lt"/>
              </a:rPr>
              <a:t>1s</a:t>
            </a:r>
            <a:endParaRPr lang="ru-RU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134100" y="3643313"/>
            <a:ext cx="428625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ysClr val="windowText" lastClr="000000"/>
                </a:solidFill>
                <a:latin typeface="+mn-lt"/>
              </a:rPr>
              <a:t>2s</a:t>
            </a:r>
            <a:endParaRPr lang="ru-RU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491288" y="3286125"/>
            <a:ext cx="428625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ysClr val="windowText" lastClr="000000"/>
                </a:solidFill>
                <a:latin typeface="+mn-lt"/>
              </a:rPr>
              <a:t>2p</a:t>
            </a:r>
            <a:endParaRPr lang="ru-RU" kern="0" dirty="0">
              <a:solidFill>
                <a:sysClr val="windowText" lastClr="000000"/>
              </a:solidFill>
              <a:latin typeface="+mn-lt"/>
            </a:endParaRPr>
          </a:p>
        </p:txBody>
      </p:sp>
      <p:cxnSp>
        <p:nvCxnSpPr>
          <p:cNvPr id="45" name="Прямая со стрелкой 44"/>
          <p:cNvCxnSpPr>
            <a:cxnSpLocks noChangeShapeType="1"/>
          </p:cNvCxnSpPr>
          <p:nvPr/>
        </p:nvCxnSpPr>
        <p:spPr bwMode="auto">
          <a:xfrm rot="5400000" flipH="1" flipV="1">
            <a:off x="6099176" y="4178300"/>
            <a:ext cx="214312" cy="1587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46" name="Прямая со стрелкой 45"/>
          <p:cNvCxnSpPr>
            <a:cxnSpLocks noChangeShapeType="1"/>
          </p:cNvCxnSpPr>
          <p:nvPr/>
        </p:nvCxnSpPr>
        <p:spPr bwMode="auto">
          <a:xfrm rot="5400000">
            <a:off x="6242051" y="4178300"/>
            <a:ext cx="214312" cy="1587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47" name="Прямая со стрелкой 46"/>
          <p:cNvCxnSpPr>
            <a:cxnSpLocks noChangeShapeType="1"/>
          </p:cNvCxnSpPr>
          <p:nvPr/>
        </p:nvCxnSpPr>
        <p:spPr bwMode="auto">
          <a:xfrm rot="5400000" flipH="1" flipV="1">
            <a:off x="6456362" y="3821113"/>
            <a:ext cx="214313" cy="1588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48" name="Прямая со стрелкой 47"/>
          <p:cNvCxnSpPr>
            <a:cxnSpLocks noChangeShapeType="1"/>
          </p:cNvCxnSpPr>
          <p:nvPr/>
        </p:nvCxnSpPr>
        <p:spPr bwMode="auto">
          <a:xfrm rot="5400000">
            <a:off x="6599237" y="3821113"/>
            <a:ext cx="214313" cy="1588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49" name="Прямая со стрелкой 48"/>
          <p:cNvCxnSpPr>
            <a:cxnSpLocks noChangeShapeType="1"/>
          </p:cNvCxnSpPr>
          <p:nvPr/>
        </p:nvCxnSpPr>
        <p:spPr bwMode="auto">
          <a:xfrm rot="5400000" flipH="1" flipV="1">
            <a:off x="6813551" y="3463925"/>
            <a:ext cx="214312" cy="1587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50" name="Прямая со стрелкой 49"/>
          <p:cNvCxnSpPr>
            <a:cxnSpLocks noChangeShapeType="1"/>
          </p:cNvCxnSpPr>
          <p:nvPr/>
        </p:nvCxnSpPr>
        <p:spPr bwMode="auto">
          <a:xfrm rot="5400000" flipH="1" flipV="1">
            <a:off x="7170738" y="3463925"/>
            <a:ext cx="214312" cy="1588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51" name="Прямая со стрелкой 50"/>
          <p:cNvCxnSpPr>
            <a:cxnSpLocks noChangeShapeType="1"/>
          </p:cNvCxnSpPr>
          <p:nvPr/>
        </p:nvCxnSpPr>
        <p:spPr bwMode="auto">
          <a:xfrm rot="5400000" flipH="1" flipV="1">
            <a:off x="7527926" y="3463925"/>
            <a:ext cx="214312" cy="1587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sp>
        <p:nvSpPr>
          <p:cNvPr id="52" name="TextBox 51"/>
          <p:cNvSpPr txBox="1"/>
          <p:nvPr/>
        </p:nvSpPr>
        <p:spPr>
          <a:xfrm>
            <a:off x="1776413" y="1071563"/>
            <a:ext cx="285750" cy="5238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kern="0" dirty="0">
                <a:solidFill>
                  <a:sysClr val="windowText" lastClr="000000"/>
                </a:solidFill>
                <a:latin typeface="+mn-lt"/>
              </a:rPr>
              <a:t>N</a:t>
            </a:r>
            <a:endParaRPr lang="ru-RU" sz="2800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53" name="Овал 52"/>
          <p:cNvSpPr/>
          <p:nvPr/>
        </p:nvSpPr>
        <p:spPr>
          <a:xfrm>
            <a:off x="1633503" y="1714488"/>
            <a:ext cx="428628" cy="428628"/>
          </a:xfrm>
          <a:prstGeom prst="ellipse">
            <a:avLst/>
          </a:prstGeom>
          <a:solidFill>
            <a:srgbClr val="F79646">
              <a:lumMod val="75000"/>
              <a:alpha val="69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balanced" dir="t"/>
          </a:scene3d>
          <a:sp3d extrusionH="76200" prstMaterial="softEdge">
            <a:bevelT prst="relaxedInset"/>
            <a:extrusionClr>
              <a:srgbClr val="F79646">
                <a:lumMod val="75000"/>
              </a:srgbClr>
            </a:extrusionClr>
          </a:sp3d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633538" y="1714500"/>
            <a:ext cx="500062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ysClr val="windowText" lastClr="000000"/>
                </a:solidFill>
                <a:latin typeface="+mn-lt"/>
              </a:rPr>
              <a:t>+</a:t>
            </a:r>
            <a:r>
              <a:rPr lang="ru-RU" kern="0" dirty="0">
                <a:solidFill>
                  <a:sysClr val="windowText" lastClr="000000"/>
                </a:solidFill>
                <a:latin typeface="+mn-lt"/>
              </a:rPr>
              <a:t>7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1490663" y="2857500"/>
            <a:ext cx="428625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ysClr val="windowText" lastClr="000000"/>
                </a:solidFill>
                <a:latin typeface="+mn-lt"/>
              </a:rPr>
              <a:t>1s</a:t>
            </a:r>
            <a:endParaRPr lang="ru-RU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919288" y="2857500"/>
            <a:ext cx="428625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ysClr val="windowText" lastClr="000000"/>
                </a:solidFill>
                <a:latin typeface="+mn-lt"/>
              </a:rPr>
              <a:t>2s</a:t>
            </a:r>
            <a:endParaRPr lang="ru-RU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2347913" y="2857500"/>
            <a:ext cx="428625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ysClr val="windowText" lastClr="000000"/>
                </a:solidFill>
                <a:latin typeface="+mn-lt"/>
              </a:rPr>
              <a:t>2p</a:t>
            </a:r>
            <a:endParaRPr lang="ru-RU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1704975" y="2714625"/>
            <a:ext cx="357188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ysClr val="windowText" lastClr="000000"/>
                </a:solidFill>
                <a:latin typeface="+mn-lt"/>
              </a:rPr>
              <a:t>2</a:t>
            </a:r>
            <a:endParaRPr lang="ru-RU" sz="1400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2133600" y="2714625"/>
            <a:ext cx="357188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ysClr val="windowText" lastClr="000000"/>
                </a:solidFill>
                <a:latin typeface="+mn-lt"/>
              </a:rPr>
              <a:t>2</a:t>
            </a:r>
            <a:endParaRPr lang="ru-RU" sz="1400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2633663" y="2714625"/>
            <a:ext cx="357187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ysClr val="windowText" lastClr="000000"/>
                </a:solidFill>
                <a:latin typeface="+mn-lt"/>
              </a:rPr>
              <a:t>3</a:t>
            </a:r>
            <a:endParaRPr lang="ru-RU" sz="1400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2062163" y="2357438"/>
            <a:ext cx="357187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ysClr val="windowText" lastClr="000000"/>
                </a:solidFill>
                <a:latin typeface="+mn-lt"/>
              </a:rPr>
              <a:t>2</a:t>
            </a:r>
            <a:endParaRPr lang="ru-RU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2419350" y="2357438"/>
            <a:ext cx="357188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ysClr val="windowText" lastClr="000000"/>
                </a:solidFill>
                <a:latin typeface="+mn-lt"/>
              </a:rPr>
              <a:t>5</a:t>
            </a:r>
            <a:endParaRPr lang="ru-RU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1562100" y="4071938"/>
            <a:ext cx="357188" cy="357187"/>
          </a:xfrm>
          <a:prstGeom prst="rect">
            <a:avLst/>
          </a:prstGeom>
          <a:noFill/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cxnSp>
        <p:nvCxnSpPr>
          <p:cNvPr id="64" name="Прямая со стрелкой 63"/>
          <p:cNvCxnSpPr>
            <a:cxnSpLocks noChangeShapeType="1"/>
          </p:cNvCxnSpPr>
          <p:nvPr/>
        </p:nvCxnSpPr>
        <p:spPr bwMode="auto">
          <a:xfrm rot="5400000" flipH="1" flipV="1">
            <a:off x="1527175" y="4249738"/>
            <a:ext cx="214313" cy="1587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65" name="Прямая со стрелкой 64"/>
          <p:cNvCxnSpPr>
            <a:cxnSpLocks noChangeShapeType="1"/>
          </p:cNvCxnSpPr>
          <p:nvPr/>
        </p:nvCxnSpPr>
        <p:spPr bwMode="auto">
          <a:xfrm rot="5400000">
            <a:off x="1670050" y="4249738"/>
            <a:ext cx="214313" cy="1587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66" name="Прямая со стрелкой 65"/>
          <p:cNvCxnSpPr>
            <a:cxnSpLocks noChangeShapeType="1"/>
          </p:cNvCxnSpPr>
          <p:nvPr/>
        </p:nvCxnSpPr>
        <p:spPr bwMode="auto">
          <a:xfrm rot="5400000" flipH="1" flipV="1">
            <a:off x="1884363" y="3892550"/>
            <a:ext cx="214312" cy="1588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67" name="Прямая со стрелкой 66"/>
          <p:cNvCxnSpPr>
            <a:cxnSpLocks noChangeShapeType="1"/>
          </p:cNvCxnSpPr>
          <p:nvPr/>
        </p:nvCxnSpPr>
        <p:spPr bwMode="auto">
          <a:xfrm rot="5400000">
            <a:off x="2027238" y="3892550"/>
            <a:ext cx="214312" cy="1588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sp>
        <p:nvSpPr>
          <p:cNvPr id="68" name="Прямоугольник 67"/>
          <p:cNvSpPr/>
          <p:nvPr/>
        </p:nvSpPr>
        <p:spPr>
          <a:xfrm>
            <a:off x="1919288" y="3714750"/>
            <a:ext cx="357187" cy="357188"/>
          </a:xfrm>
          <a:prstGeom prst="rect">
            <a:avLst/>
          </a:prstGeom>
          <a:noFill/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2276475" y="3357563"/>
            <a:ext cx="357188" cy="357187"/>
          </a:xfrm>
          <a:prstGeom prst="rect">
            <a:avLst/>
          </a:prstGeom>
          <a:noFill/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2633663" y="3357563"/>
            <a:ext cx="357187" cy="357187"/>
          </a:xfrm>
          <a:prstGeom prst="rect">
            <a:avLst/>
          </a:prstGeom>
          <a:noFill/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2990850" y="3357563"/>
            <a:ext cx="357188" cy="357187"/>
          </a:xfrm>
          <a:prstGeom prst="rect">
            <a:avLst/>
          </a:prstGeom>
          <a:noFill/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cxnSp>
        <p:nvCxnSpPr>
          <p:cNvPr id="72" name="Прямая со стрелкой 71"/>
          <p:cNvCxnSpPr>
            <a:cxnSpLocks noChangeShapeType="1"/>
          </p:cNvCxnSpPr>
          <p:nvPr/>
        </p:nvCxnSpPr>
        <p:spPr bwMode="auto">
          <a:xfrm rot="5400000" flipH="1" flipV="1">
            <a:off x="2241550" y="3535363"/>
            <a:ext cx="214313" cy="1587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73" name="Прямая со стрелкой 72"/>
          <p:cNvCxnSpPr>
            <a:cxnSpLocks noChangeShapeType="1"/>
          </p:cNvCxnSpPr>
          <p:nvPr/>
        </p:nvCxnSpPr>
        <p:spPr bwMode="auto">
          <a:xfrm rot="5400000" flipH="1" flipV="1">
            <a:off x="2598737" y="3535363"/>
            <a:ext cx="214313" cy="1588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74" name="Прямая со стрелкой 73"/>
          <p:cNvCxnSpPr>
            <a:cxnSpLocks noChangeShapeType="1"/>
          </p:cNvCxnSpPr>
          <p:nvPr/>
        </p:nvCxnSpPr>
        <p:spPr bwMode="auto">
          <a:xfrm rot="5400000" flipH="1" flipV="1">
            <a:off x="2955925" y="3535363"/>
            <a:ext cx="214313" cy="1587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sp>
        <p:nvSpPr>
          <p:cNvPr id="75" name="TextBox 74"/>
          <p:cNvSpPr txBox="1"/>
          <p:nvPr/>
        </p:nvSpPr>
        <p:spPr>
          <a:xfrm>
            <a:off x="1204913" y="4071938"/>
            <a:ext cx="428625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ysClr val="windowText" lastClr="000000"/>
                </a:solidFill>
                <a:latin typeface="+mn-lt"/>
              </a:rPr>
              <a:t>1s</a:t>
            </a:r>
            <a:endParaRPr lang="ru-RU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1562100" y="3714750"/>
            <a:ext cx="428625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ysClr val="windowText" lastClr="000000"/>
                </a:solidFill>
                <a:latin typeface="+mn-lt"/>
              </a:rPr>
              <a:t>2s</a:t>
            </a:r>
            <a:endParaRPr lang="ru-RU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1919288" y="3357563"/>
            <a:ext cx="428625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ysClr val="windowText" lastClr="000000"/>
                </a:solidFill>
                <a:latin typeface="+mn-lt"/>
              </a:rPr>
              <a:t>2p</a:t>
            </a:r>
            <a:endParaRPr lang="ru-RU" kern="0" dirty="0">
              <a:solidFill>
                <a:sysClr val="windowText" lastClr="000000"/>
              </a:solidFill>
              <a:latin typeface="+mn-lt"/>
            </a:endParaRPr>
          </a:p>
        </p:txBody>
      </p:sp>
      <p:cxnSp>
        <p:nvCxnSpPr>
          <p:cNvPr id="78" name="Прямая со стрелкой 77"/>
          <p:cNvCxnSpPr>
            <a:cxnSpLocks noChangeShapeType="1"/>
          </p:cNvCxnSpPr>
          <p:nvPr/>
        </p:nvCxnSpPr>
        <p:spPr bwMode="auto">
          <a:xfrm rot="5400000" flipH="1" flipV="1">
            <a:off x="1527175" y="4249738"/>
            <a:ext cx="214313" cy="1587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79" name="Прямая со стрелкой 78"/>
          <p:cNvCxnSpPr>
            <a:cxnSpLocks noChangeShapeType="1"/>
          </p:cNvCxnSpPr>
          <p:nvPr/>
        </p:nvCxnSpPr>
        <p:spPr bwMode="auto">
          <a:xfrm rot="5400000">
            <a:off x="1670050" y="4249738"/>
            <a:ext cx="214313" cy="1587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80" name="Прямая со стрелкой 79"/>
          <p:cNvCxnSpPr>
            <a:cxnSpLocks noChangeShapeType="1"/>
          </p:cNvCxnSpPr>
          <p:nvPr/>
        </p:nvCxnSpPr>
        <p:spPr bwMode="auto">
          <a:xfrm rot="5400000" flipH="1" flipV="1">
            <a:off x="1884363" y="3892550"/>
            <a:ext cx="214312" cy="1588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81" name="Прямая со стрелкой 80"/>
          <p:cNvCxnSpPr>
            <a:cxnSpLocks noChangeShapeType="1"/>
          </p:cNvCxnSpPr>
          <p:nvPr/>
        </p:nvCxnSpPr>
        <p:spPr bwMode="auto">
          <a:xfrm rot="5400000">
            <a:off x="2027238" y="3892550"/>
            <a:ext cx="214312" cy="1588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82" name="Прямая со стрелкой 81"/>
          <p:cNvCxnSpPr>
            <a:cxnSpLocks noChangeShapeType="1"/>
          </p:cNvCxnSpPr>
          <p:nvPr/>
        </p:nvCxnSpPr>
        <p:spPr bwMode="auto">
          <a:xfrm rot="5400000" flipH="1" flipV="1">
            <a:off x="2241550" y="3535363"/>
            <a:ext cx="214313" cy="1587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83" name="Прямая со стрелкой 82"/>
          <p:cNvCxnSpPr>
            <a:cxnSpLocks noChangeShapeType="1"/>
          </p:cNvCxnSpPr>
          <p:nvPr/>
        </p:nvCxnSpPr>
        <p:spPr bwMode="auto">
          <a:xfrm rot="5400000" flipH="1" flipV="1">
            <a:off x="2598737" y="3535363"/>
            <a:ext cx="214313" cy="1588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84" name="Прямая со стрелкой 83"/>
          <p:cNvCxnSpPr>
            <a:cxnSpLocks noChangeShapeType="1"/>
          </p:cNvCxnSpPr>
          <p:nvPr/>
        </p:nvCxnSpPr>
        <p:spPr bwMode="auto">
          <a:xfrm rot="5400000" flipH="1" flipV="1">
            <a:off x="2955925" y="3535363"/>
            <a:ext cx="214313" cy="1587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sp>
        <p:nvSpPr>
          <p:cNvPr id="85" name="TextBox 84"/>
          <p:cNvSpPr txBox="1"/>
          <p:nvPr/>
        </p:nvSpPr>
        <p:spPr>
          <a:xfrm>
            <a:off x="6062663" y="4857750"/>
            <a:ext cx="642937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ysClr val="windowText" lastClr="000000"/>
                </a:solidFill>
                <a:latin typeface="+mn-lt"/>
              </a:rPr>
              <a:t>3.0</a:t>
            </a:r>
            <a:r>
              <a:rPr lang="ru-RU" kern="0" dirty="0">
                <a:solidFill>
                  <a:sysClr val="windowText" lastClr="000000"/>
                </a:solidFill>
                <a:latin typeface="+mn-lt"/>
              </a:rPr>
              <a:t>7</a:t>
            </a:r>
            <a:endParaRPr lang="en-US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2205038" y="4857750"/>
            <a:ext cx="642937" cy="3698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ysClr val="windowText" lastClr="000000"/>
                </a:solidFill>
                <a:latin typeface="+mn-lt"/>
              </a:rPr>
              <a:t>3.0</a:t>
            </a:r>
            <a:r>
              <a:rPr lang="ru-RU" kern="0" dirty="0">
                <a:solidFill>
                  <a:sysClr val="windowText" lastClr="000000"/>
                </a:solidFill>
                <a:latin typeface="+mn-lt"/>
              </a:rPr>
              <a:t>7</a:t>
            </a:r>
            <a:endParaRPr lang="en-US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87" name="Овал 86"/>
          <p:cNvSpPr/>
          <p:nvPr/>
        </p:nvSpPr>
        <p:spPr>
          <a:xfrm>
            <a:off x="3357563" y="4857750"/>
            <a:ext cx="1571625" cy="1143000"/>
          </a:xfrm>
          <a:prstGeom prst="ellipse">
            <a:avLst/>
          </a:prstGeom>
          <a:noFill/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88" name="Овал 87"/>
          <p:cNvSpPr/>
          <p:nvPr/>
        </p:nvSpPr>
        <p:spPr>
          <a:xfrm>
            <a:off x="4143375" y="4857750"/>
            <a:ext cx="1571625" cy="1143000"/>
          </a:xfrm>
          <a:prstGeom prst="ellipse">
            <a:avLst/>
          </a:prstGeom>
          <a:noFill/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89" name="Arc 12"/>
          <p:cNvSpPr>
            <a:spLocks/>
          </p:cNvSpPr>
          <p:nvPr/>
        </p:nvSpPr>
        <p:spPr bwMode="auto">
          <a:xfrm rot="3734765">
            <a:off x="1579562" y="1576388"/>
            <a:ext cx="766763" cy="985838"/>
          </a:xfrm>
          <a:custGeom>
            <a:avLst/>
            <a:gdLst>
              <a:gd name="G0" fmla="+- 3721 0 0"/>
              <a:gd name="G1" fmla="+- 21600 0 0"/>
              <a:gd name="G2" fmla="+- 21600 0 0"/>
              <a:gd name="T0" fmla="*/ 0 w 20869"/>
              <a:gd name="T1" fmla="*/ 323 h 21600"/>
              <a:gd name="T2" fmla="*/ 20869 w 20869"/>
              <a:gd name="T3" fmla="*/ 8466 h 21600"/>
              <a:gd name="T4" fmla="*/ 3721 w 20869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869" h="21600" fill="none" extrusionOk="0">
                <a:moveTo>
                  <a:pt x="-1" y="322"/>
                </a:moveTo>
                <a:cubicBezTo>
                  <a:pt x="1228" y="108"/>
                  <a:pt x="2473" y="-1"/>
                  <a:pt x="3721" y="0"/>
                </a:cubicBezTo>
                <a:cubicBezTo>
                  <a:pt x="10442" y="0"/>
                  <a:pt x="16781" y="3129"/>
                  <a:pt x="20869" y="8465"/>
                </a:cubicBezTo>
              </a:path>
              <a:path w="20869" h="21600" stroke="0" extrusionOk="0">
                <a:moveTo>
                  <a:pt x="-1" y="322"/>
                </a:moveTo>
                <a:cubicBezTo>
                  <a:pt x="1228" y="108"/>
                  <a:pt x="2473" y="-1"/>
                  <a:pt x="3721" y="0"/>
                </a:cubicBezTo>
                <a:cubicBezTo>
                  <a:pt x="10442" y="0"/>
                  <a:pt x="16781" y="3129"/>
                  <a:pt x="20869" y="8465"/>
                </a:cubicBezTo>
                <a:lnTo>
                  <a:pt x="3721" y="21600"/>
                </a:lnTo>
                <a:close/>
              </a:path>
            </a:pathLst>
          </a:custGeom>
          <a:noFill/>
          <a:ln w="38100">
            <a:solidFill>
              <a:sysClr val="windowText" lastClr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90" name="Arc 12"/>
          <p:cNvSpPr>
            <a:spLocks/>
          </p:cNvSpPr>
          <p:nvPr/>
        </p:nvSpPr>
        <p:spPr bwMode="auto">
          <a:xfrm rot="3734765">
            <a:off x="1936750" y="1576388"/>
            <a:ext cx="766763" cy="985837"/>
          </a:xfrm>
          <a:custGeom>
            <a:avLst/>
            <a:gdLst>
              <a:gd name="G0" fmla="+- 3721 0 0"/>
              <a:gd name="G1" fmla="+- 21600 0 0"/>
              <a:gd name="G2" fmla="+- 21600 0 0"/>
              <a:gd name="T0" fmla="*/ 0 w 20869"/>
              <a:gd name="T1" fmla="*/ 323 h 21600"/>
              <a:gd name="T2" fmla="*/ 20869 w 20869"/>
              <a:gd name="T3" fmla="*/ 8466 h 21600"/>
              <a:gd name="T4" fmla="*/ 3721 w 20869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869" h="21600" fill="none" extrusionOk="0">
                <a:moveTo>
                  <a:pt x="-1" y="322"/>
                </a:moveTo>
                <a:cubicBezTo>
                  <a:pt x="1228" y="108"/>
                  <a:pt x="2473" y="-1"/>
                  <a:pt x="3721" y="0"/>
                </a:cubicBezTo>
                <a:cubicBezTo>
                  <a:pt x="10442" y="0"/>
                  <a:pt x="16781" y="3129"/>
                  <a:pt x="20869" y="8465"/>
                </a:cubicBezTo>
              </a:path>
              <a:path w="20869" h="21600" stroke="0" extrusionOk="0">
                <a:moveTo>
                  <a:pt x="-1" y="322"/>
                </a:moveTo>
                <a:cubicBezTo>
                  <a:pt x="1228" y="108"/>
                  <a:pt x="2473" y="-1"/>
                  <a:pt x="3721" y="0"/>
                </a:cubicBezTo>
                <a:cubicBezTo>
                  <a:pt x="10442" y="0"/>
                  <a:pt x="16781" y="3129"/>
                  <a:pt x="20869" y="8465"/>
                </a:cubicBezTo>
                <a:lnTo>
                  <a:pt x="3721" y="21600"/>
                </a:lnTo>
                <a:close/>
              </a:path>
            </a:pathLst>
          </a:custGeom>
          <a:noFill/>
          <a:ln w="38100">
            <a:solidFill>
              <a:sysClr val="windowText" lastClr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91" name="Arc 12"/>
          <p:cNvSpPr>
            <a:spLocks/>
          </p:cNvSpPr>
          <p:nvPr/>
        </p:nvSpPr>
        <p:spPr bwMode="auto">
          <a:xfrm rot="3734765">
            <a:off x="6151563" y="1504950"/>
            <a:ext cx="766762" cy="985838"/>
          </a:xfrm>
          <a:custGeom>
            <a:avLst/>
            <a:gdLst>
              <a:gd name="G0" fmla="+- 3721 0 0"/>
              <a:gd name="G1" fmla="+- 21600 0 0"/>
              <a:gd name="G2" fmla="+- 21600 0 0"/>
              <a:gd name="T0" fmla="*/ 0 w 20869"/>
              <a:gd name="T1" fmla="*/ 323 h 21600"/>
              <a:gd name="T2" fmla="*/ 20869 w 20869"/>
              <a:gd name="T3" fmla="*/ 8466 h 21600"/>
              <a:gd name="T4" fmla="*/ 3721 w 20869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869" h="21600" fill="none" extrusionOk="0">
                <a:moveTo>
                  <a:pt x="-1" y="322"/>
                </a:moveTo>
                <a:cubicBezTo>
                  <a:pt x="1228" y="108"/>
                  <a:pt x="2473" y="-1"/>
                  <a:pt x="3721" y="0"/>
                </a:cubicBezTo>
                <a:cubicBezTo>
                  <a:pt x="10442" y="0"/>
                  <a:pt x="16781" y="3129"/>
                  <a:pt x="20869" y="8465"/>
                </a:cubicBezTo>
              </a:path>
              <a:path w="20869" h="21600" stroke="0" extrusionOk="0">
                <a:moveTo>
                  <a:pt x="-1" y="322"/>
                </a:moveTo>
                <a:cubicBezTo>
                  <a:pt x="1228" y="108"/>
                  <a:pt x="2473" y="-1"/>
                  <a:pt x="3721" y="0"/>
                </a:cubicBezTo>
                <a:cubicBezTo>
                  <a:pt x="10442" y="0"/>
                  <a:pt x="16781" y="3129"/>
                  <a:pt x="20869" y="8465"/>
                </a:cubicBezTo>
                <a:lnTo>
                  <a:pt x="3721" y="21600"/>
                </a:lnTo>
                <a:close/>
              </a:path>
            </a:pathLst>
          </a:custGeom>
          <a:noFill/>
          <a:ln w="38100">
            <a:solidFill>
              <a:sysClr val="windowText" lastClr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92" name="Arc 12"/>
          <p:cNvSpPr>
            <a:spLocks/>
          </p:cNvSpPr>
          <p:nvPr/>
        </p:nvSpPr>
        <p:spPr bwMode="auto">
          <a:xfrm rot="3734765">
            <a:off x="6508751" y="1504950"/>
            <a:ext cx="766762" cy="985837"/>
          </a:xfrm>
          <a:custGeom>
            <a:avLst/>
            <a:gdLst>
              <a:gd name="G0" fmla="+- 3721 0 0"/>
              <a:gd name="G1" fmla="+- 21600 0 0"/>
              <a:gd name="G2" fmla="+- 21600 0 0"/>
              <a:gd name="T0" fmla="*/ 0 w 20869"/>
              <a:gd name="T1" fmla="*/ 323 h 21600"/>
              <a:gd name="T2" fmla="*/ 20869 w 20869"/>
              <a:gd name="T3" fmla="*/ 8466 h 21600"/>
              <a:gd name="T4" fmla="*/ 3721 w 20869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869" h="21600" fill="none" extrusionOk="0">
                <a:moveTo>
                  <a:pt x="-1" y="322"/>
                </a:moveTo>
                <a:cubicBezTo>
                  <a:pt x="1228" y="108"/>
                  <a:pt x="2473" y="-1"/>
                  <a:pt x="3721" y="0"/>
                </a:cubicBezTo>
                <a:cubicBezTo>
                  <a:pt x="10442" y="0"/>
                  <a:pt x="16781" y="3129"/>
                  <a:pt x="20869" y="8465"/>
                </a:cubicBezTo>
              </a:path>
              <a:path w="20869" h="21600" stroke="0" extrusionOk="0">
                <a:moveTo>
                  <a:pt x="-1" y="322"/>
                </a:moveTo>
                <a:cubicBezTo>
                  <a:pt x="1228" y="108"/>
                  <a:pt x="2473" y="-1"/>
                  <a:pt x="3721" y="0"/>
                </a:cubicBezTo>
                <a:cubicBezTo>
                  <a:pt x="10442" y="0"/>
                  <a:pt x="16781" y="3129"/>
                  <a:pt x="20869" y="8465"/>
                </a:cubicBezTo>
                <a:lnTo>
                  <a:pt x="3721" y="21600"/>
                </a:lnTo>
                <a:close/>
              </a:path>
            </a:pathLst>
          </a:custGeom>
          <a:noFill/>
          <a:ln w="38100">
            <a:solidFill>
              <a:sysClr val="windowText" lastClr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9313" name="Прямоугольник 92"/>
          <p:cNvSpPr>
            <a:spLocks noChangeArrowheads="1"/>
          </p:cNvSpPr>
          <p:nvPr/>
        </p:nvSpPr>
        <p:spPr bwMode="auto">
          <a:xfrm>
            <a:off x="0" y="115888"/>
            <a:ext cx="91440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                        </a:t>
            </a:r>
            <a:r>
              <a:rPr lang="ru-RU" sz="2200" dirty="0">
                <a:latin typeface="Calibri" pitchFamily="34" charset="0"/>
                <a:ea typeface="Times New Roman" pitchFamily="18" charset="0"/>
                <a:cs typeface="Calibri" pitchFamily="34" charset="0"/>
              </a:rPr>
              <a:t>Схема соединения атомов азота в молекулу</a:t>
            </a:r>
            <a:endParaRPr lang="ru-RU" sz="2200" dirty="0">
              <a:latin typeface="Calibri" pitchFamily="34" charset="0"/>
              <a:ea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500"/>
                            </p:stCondLst>
                            <p:childTnLst>
                              <p:par>
                                <p:cTn id="3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500"/>
                            </p:stCondLst>
                            <p:childTnLst>
                              <p:par>
                                <p:cTn id="4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6500"/>
                            </p:stCondLst>
                            <p:childTnLst>
                              <p:par>
                                <p:cTn id="5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000"/>
                            </p:stCondLst>
                            <p:childTnLst>
                              <p:par>
                                <p:cTn id="5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5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8000"/>
                            </p:stCondLst>
                            <p:childTnLst>
                              <p:par>
                                <p:cTn id="6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85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9000"/>
                            </p:stCondLst>
                            <p:childTnLst>
                              <p:par>
                                <p:cTn id="7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95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0"/>
                            </p:stCondLst>
                            <p:childTnLst>
                              <p:par>
                                <p:cTn id="8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500"/>
                            </p:stCondLst>
                            <p:childTnLst>
                              <p:par>
                                <p:cTn id="9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1000"/>
                            </p:stCondLst>
                            <p:childTnLst>
                              <p:par>
                                <p:cTn id="10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150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2000"/>
                            </p:stCondLst>
                            <p:childTnLst>
                              <p:par>
                                <p:cTn id="1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2500"/>
                            </p:stCondLst>
                            <p:childTnLst>
                              <p:par>
                                <p:cTn id="1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3000"/>
                            </p:stCondLst>
                            <p:childTnLst>
                              <p:par>
                                <p:cTn id="1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500"/>
                            </p:stCondLst>
                            <p:childTnLst>
                              <p:par>
                                <p:cTn id="14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2000"/>
                            </p:stCondLst>
                            <p:childTnLst>
                              <p:par>
                                <p:cTn id="1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3500"/>
                            </p:stCondLst>
                            <p:childTnLst>
                              <p:par>
                                <p:cTn id="1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4000"/>
                            </p:stCondLst>
                            <p:childTnLst>
                              <p:par>
                                <p:cTn id="16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4500"/>
                            </p:stCondLst>
                            <p:childTnLst>
                              <p:par>
                                <p:cTn id="16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5000"/>
                            </p:stCondLst>
                            <p:childTnLst>
                              <p:par>
                                <p:cTn id="17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5500"/>
                            </p:stCondLst>
                            <p:childTnLst>
                              <p:par>
                                <p:cTn id="17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6000"/>
                            </p:stCondLst>
                            <p:childTnLst>
                              <p:par>
                                <p:cTn id="1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6500"/>
                            </p:stCondLst>
                            <p:childTnLst>
                              <p:par>
                                <p:cTn id="18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7000"/>
                            </p:stCondLst>
                            <p:childTnLst>
                              <p:par>
                                <p:cTn id="18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7500"/>
                            </p:stCondLst>
                            <p:childTnLst>
                              <p:par>
                                <p:cTn id="1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8000"/>
                            </p:stCondLst>
                            <p:childTnLst>
                              <p:par>
                                <p:cTn id="19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8500"/>
                            </p:stCondLst>
                            <p:childTnLst>
                              <p:par>
                                <p:cTn id="20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9000"/>
                            </p:stCondLst>
                            <p:childTnLst>
                              <p:par>
                                <p:cTn id="20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9500"/>
                            </p:stCondLst>
                            <p:childTnLst>
                              <p:par>
                                <p:cTn id="2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10000"/>
                            </p:stCondLst>
                            <p:childTnLst>
                              <p:par>
                                <p:cTn id="2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3" fill="hold">
                            <p:stCondLst>
                              <p:cond delay="10500"/>
                            </p:stCondLst>
                            <p:childTnLst>
                              <p:par>
                                <p:cTn id="2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0" fill="hold">
                            <p:stCondLst>
                              <p:cond delay="11000"/>
                            </p:stCondLst>
                            <p:childTnLst>
                              <p:par>
                                <p:cTn id="23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4" fill="hold">
                            <p:stCondLst>
                              <p:cond delay="11500"/>
                            </p:stCondLst>
                            <p:childTnLst>
                              <p:par>
                                <p:cTn id="2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12000"/>
                            </p:stCondLst>
                            <p:childTnLst>
                              <p:par>
                                <p:cTn id="2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1" fill="hold">
                            <p:stCondLst>
                              <p:cond delay="12500"/>
                            </p:stCondLst>
                            <p:childTnLst>
                              <p:par>
                                <p:cTn id="25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8" fill="hold">
                            <p:stCondLst>
                              <p:cond delay="13000"/>
                            </p:stCondLst>
                            <p:childTnLst>
                              <p:par>
                                <p:cTn id="2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>
                      <p:stCondLst>
                        <p:cond delay="indefinite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0" fill="hold">
                            <p:stCondLst>
                              <p:cond delay="500"/>
                            </p:stCondLst>
                            <p:childTnLst>
                              <p:par>
                                <p:cTn id="27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>
                            <p:stCondLst>
                              <p:cond delay="1000"/>
                            </p:stCondLst>
                            <p:childTnLst>
                              <p:par>
                                <p:cTn id="27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59259E-6 L 0.19566 0.17361 " pathEditMode="relative" rAng="0" ptsTypes="AA">
                                      <p:cBhvr>
                                        <p:cTn id="276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800" y="8700"/>
                                    </p:animMotion>
                                  </p:childTnLst>
                                </p:cTn>
                              </p:par>
                              <p:par>
                                <p:cTn id="27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59259E-6 L 0.20365 0.18426 " pathEditMode="relative" rAng="0" ptsTypes="AA">
                                      <p:cBhvr>
                                        <p:cTn id="278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00" y="9200"/>
                                    </p:animMotion>
                                  </p:childTnLst>
                                </p:cTn>
                              </p:par>
                              <p:par>
                                <p:cTn id="27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0" dur="2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3" dur="2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5" fill="hold">
                            <p:stCondLst>
                              <p:cond delay="3000"/>
                            </p:stCondLst>
                            <p:childTnLst>
                              <p:par>
                                <p:cTn id="2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3500"/>
                            </p:stCondLst>
                            <p:childTnLst>
                              <p:par>
                                <p:cTn id="29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4.34783E-7 L 0.21961 0.29926 " pathEditMode="relative" rAng="0" ptsTypes="AA">
                                      <p:cBhvr>
                                        <p:cTn id="294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00" y="15000"/>
                                    </p:animMotion>
                                  </p:childTnLst>
                                </p:cTn>
                              </p:par>
                              <p:par>
                                <p:cTn id="29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6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2" fill="hold">
                            <p:stCondLst>
                              <p:cond delay="6000"/>
                            </p:stCondLst>
                            <p:childTnLst>
                              <p:par>
                                <p:cTn id="30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73 0.00532 L 0.17275 0.24653 " pathEditMode="relative" rAng="0" ptsTypes="AA">
                                      <p:cBhvr>
                                        <p:cTn id="304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300" y="12000"/>
                                    </p:animMotion>
                                  </p:childTnLst>
                                </p:cTn>
                              </p:par>
                              <p:par>
                                <p:cTn id="30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6" dur="2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8" fill="hold">
                            <p:stCondLst>
                              <p:cond delay="8000"/>
                            </p:stCondLst>
                            <p:childTnLst>
                              <p:par>
                                <p:cTn id="30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2" fill="hold">
                            <p:stCondLst>
                              <p:cond delay="8500"/>
                            </p:stCondLst>
                            <p:childTnLst>
                              <p:par>
                                <p:cTn id="31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-4.34783E-7 L 0.14184 0.23081 " pathEditMode="relative" rAng="0" ptsTypes="AA">
                                      <p:cBhvr>
                                        <p:cTn id="314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00" y="11500"/>
                                    </p:animMotion>
                                  </p:childTnLst>
                                </p:cTn>
                              </p:par>
                              <p:par>
                                <p:cTn id="3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6" dur="2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8" fill="hold">
                            <p:stCondLst>
                              <p:cond delay="10500"/>
                            </p:stCondLst>
                            <p:childTnLst>
                              <p:par>
                                <p:cTn id="3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2" fill="hold">
                            <p:stCondLst>
                              <p:cond delay="11000"/>
                            </p:stCondLst>
                            <p:childTnLst>
                              <p:par>
                                <p:cTn id="32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2.55437E-6 L -0.15469 0.18395 " pathEditMode="relative" rAng="0" ptsTypes="AA">
                                      <p:cBhvr>
                                        <p:cTn id="324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700" y="9200"/>
                                    </p:animMotion>
                                  </p:childTnLst>
                                </p:cTn>
                              </p:par>
                              <p:par>
                                <p:cTn id="32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2.55437E-6 L -0.1467 0.18395 " pathEditMode="relative" rAng="0" ptsTypes="AA">
                                      <p:cBhvr>
                                        <p:cTn id="326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00" y="9200"/>
                                    </p:animMotion>
                                  </p:childTnLst>
                                </p:cTn>
                              </p:par>
                              <p:par>
                                <p:cTn id="3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8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1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3" fill="hold">
                            <p:stCondLst>
                              <p:cond delay="13000"/>
                            </p:stCondLst>
                            <p:childTnLst>
                              <p:par>
                                <p:cTn id="3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0" fill="hold">
                            <p:stCondLst>
                              <p:cond delay="13500"/>
                            </p:stCondLst>
                            <p:childTnLst>
                              <p:par>
                                <p:cTn id="34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3.33333E-6 L -0.23628 0.29884 " pathEditMode="relative" rAng="0" ptsTypes="AA">
                                      <p:cBhvr>
                                        <p:cTn id="342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823" y="14931"/>
                                    </p:animMotion>
                                  </p:childTnLst>
                                </p:cTn>
                              </p:par>
                              <p:par>
                                <p:cTn id="3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4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6" fill="hold">
                            <p:stCondLst>
                              <p:cond delay="15500"/>
                            </p:stCondLst>
                            <p:childTnLst>
                              <p:par>
                                <p:cTn id="3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0" fill="hold">
                            <p:stCondLst>
                              <p:cond delay="16000"/>
                            </p:stCondLst>
                            <p:childTnLst>
                              <p:par>
                                <p:cTn id="35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2.13691E-6 L -0.27552 0.26758 " pathEditMode="relative" rAng="0" ptsTypes="AA">
                                      <p:cBhvr>
                                        <p:cTn id="352" dur="2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00" y="13400"/>
                                    </p:animMotion>
                                  </p:childTnLst>
                                </p:cTn>
                              </p:par>
                              <p:par>
                                <p:cTn id="3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4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6" fill="hold">
                            <p:stCondLst>
                              <p:cond delay="18000"/>
                            </p:stCondLst>
                            <p:childTnLst>
                              <p:par>
                                <p:cTn id="3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0" fill="hold">
                            <p:stCondLst>
                              <p:cond delay="18500"/>
                            </p:stCondLst>
                            <p:childTnLst>
                              <p:par>
                                <p:cTn id="361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0 L -0.32274 0.25208 " pathEditMode="relative" rAng="0" ptsTypes="AA">
                                      <p:cBhvr>
                                        <p:cTn id="362" dur="2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46" y="12593"/>
                                    </p:animMotion>
                                  </p:childTnLst>
                                </p:cTn>
                              </p:par>
                              <p:par>
                                <p:cTn id="36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4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6" fill="hold">
                            <p:stCondLst>
                              <p:cond delay="20500"/>
                            </p:stCondLst>
                            <p:childTnLst>
                              <p:par>
                                <p:cTn id="3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0" fill="hold">
                            <p:stCondLst>
                              <p:cond delay="21000"/>
                            </p:stCondLst>
                            <p:childTnLst>
                              <p:par>
                                <p:cTn id="3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6" fill="hold">
                            <p:stCondLst>
                              <p:cond delay="23000"/>
                            </p:stCondLst>
                            <p:childTnLst>
                              <p:par>
                                <p:cTn id="38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9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2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3" fill="hold">
                            <p:stCondLst>
                              <p:cond delay="24000"/>
                            </p:stCondLst>
                            <p:childTnLst>
                              <p:par>
                                <p:cTn id="3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6" dur="2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9" dur="2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 animBg="1"/>
      <p:bldP spid="5" grpId="0" animBg="1"/>
      <p:bldP spid="6" grpId="0" animBg="1"/>
      <p:bldP spid="7" grpId="0" animBg="1"/>
      <p:bldP spid="8" grpId="0" animBg="1"/>
      <p:bldP spid="14" grpId="0"/>
      <p:bldP spid="15" grpId="0" animBg="1"/>
      <p:bldP spid="16" grpId="0" animBg="1"/>
      <p:bldP spid="17" grpId="0" animBg="1"/>
      <p:bldP spid="19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 animBg="1"/>
      <p:bldP spid="35" grpId="0" animBg="1"/>
      <p:bldP spid="36" grpId="0" animBg="1"/>
      <p:bldP spid="37" grpId="0" animBg="1"/>
      <p:bldP spid="38" grpId="0" animBg="1"/>
      <p:bldP spid="42" grpId="0"/>
      <p:bldP spid="43" grpId="0"/>
      <p:bldP spid="44" grpId="0"/>
      <p:bldP spid="52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 animBg="1"/>
      <p:bldP spid="68" grpId="0" animBg="1"/>
      <p:bldP spid="69" grpId="0" animBg="1"/>
      <p:bldP spid="70" grpId="0" animBg="1"/>
      <p:bldP spid="71" grpId="0" animBg="1"/>
      <p:bldP spid="75" grpId="0"/>
      <p:bldP spid="76" grpId="0"/>
      <p:bldP spid="77" grpId="0"/>
      <p:bldP spid="85" grpId="0"/>
      <p:bldP spid="86" grpId="0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75" y="1643063"/>
            <a:ext cx="7929563" cy="50800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4000" b="1" i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Электроотрицательность</a:t>
            </a:r>
            <a:endParaRPr lang="ru-RU" sz="4000" b="1" i="1" dirty="0">
              <a:solidFill>
                <a:srgbClr val="66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492375"/>
            <a:ext cx="9144000" cy="3959225"/>
          </a:xfrm>
        </p:spPr>
        <p:txBody>
          <a:bodyPr/>
          <a:lstStyle/>
          <a:p>
            <a:pPr>
              <a:defRPr/>
            </a:pPr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sz="4000" b="1" dirty="0" smtClean="0">
                <a:solidFill>
                  <a:srgbClr val="002060"/>
                </a:solidFill>
              </a:rPr>
              <a:t>Способность атомов химических элементов оттягивать к себе общие электронные пары, называется </a:t>
            </a:r>
            <a:r>
              <a:rPr lang="ru-RU" sz="6000" b="1" i="1" dirty="0" err="1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электроотрицательнос-тью</a:t>
            </a:r>
            <a:r>
              <a:rPr lang="ru-RU" sz="6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(ЭО)</a:t>
            </a:r>
            <a:endParaRPr lang="ru-RU" sz="60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500" y="1285875"/>
            <a:ext cx="7786688" cy="1420813"/>
          </a:xfrm>
        </p:spPr>
        <p:txBody>
          <a:bodyPr/>
          <a:lstStyle/>
          <a:p>
            <a:pPr algn="ctr">
              <a:defRPr/>
            </a:pPr>
            <a:r>
              <a:rPr lang="ru-RU" sz="4000" b="1" i="1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Ряд электроотрицательности химических элементов</a:t>
            </a:r>
            <a:endParaRPr lang="ru-RU" sz="4000" b="1" i="1" dirty="0">
              <a:solidFill>
                <a:srgbClr val="66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625" y="3000375"/>
            <a:ext cx="8391525" cy="3451225"/>
          </a:xfrm>
        </p:spPr>
        <p:txBody>
          <a:bodyPr/>
          <a:lstStyle/>
          <a:p>
            <a:r>
              <a:rPr lang="ru-RU" b="1" smtClean="0">
                <a:solidFill>
                  <a:srgbClr val="002060"/>
                </a:solidFill>
              </a:rPr>
              <a:t> </a:t>
            </a:r>
            <a:r>
              <a:rPr lang="en-US" sz="4400" b="1" smtClean="0">
                <a:solidFill>
                  <a:srgbClr val="002060"/>
                </a:solidFill>
              </a:rPr>
              <a:t>H As I Si P Se C S Br Cl N O F</a:t>
            </a:r>
          </a:p>
          <a:p>
            <a:endParaRPr lang="en-US" sz="4400" b="1" smtClean="0">
              <a:solidFill>
                <a:srgbClr val="002060"/>
              </a:solidFill>
            </a:endParaRPr>
          </a:p>
          <a:p>
            <a:pPr algn="ctr">
              <a:buFontTx/>
              <a:buNone/>
            </a:pPr>
            <a:r>
              <a:rPr lang="en-US" sz="3200" b="1" smtClean="0">
                <a:solidFill>
                  <a:srgbClr val="002060"/>
                </a:solidFill>
              </a:rPr>
              <a:t>  </a:t>
            </a:r>
            <a:r>
              <a:rPr lang="ru-RU" sz="3600" b="1" smtClean="0">
                <a:solidFill>
                  <a:srgbClr val="002060"/>
                </a:solidFill>
              </a:rPr>
              <a:t>Усиление электроотрицательности</a:t>
            </a:r>
            <a:endParaRPr lang="en-US" sz="3600" b="1" smtClean="0">
              <a:solidFill>
                <a:srgbClr val="002060"/>
              </a:solidFill>
            </a:endParaRPr>
          </a:p>
          <a:p>
            <a:endParaRPr lang="ru-RU" sz="4400" b="1" smtClean="0">
              <a:solidFill>
                <a:srgbClr val="002060"/>
              </a:solidFill>
            </a:endParaRPr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928688" y="4143375"/>
            <a:ext cx="7572375" cy="1588"/>
          </a:xfrm>
          <a:prstGeom prst="straightConnector1">
            <a:avLst/>
          </a:prstGeom>
          <a:ln w="47625"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wheel spokes="2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847850" y="1066800"/>
            <a:ext cx="285750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kern="0" dirty="0">
                <a:solidFill>
                  <a:sysClr val="windowText" lastClr="000000"/>
                </a:solidFill>
                <a:latin typeface="+mn-lt"/>
              </a:rPr>
              <a:t>H</a:t>
            </a:r>
            <a:endParaRPr lang="ru-RU" sz="2800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991225" y="1066800"/>
            <a:ext cx="285750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kern="0" dirty="0">
                <a:solidFill>
                  <a:sysClr val="windowText" lastClr="000000"/>
                </a:solidFill>
                <a:latin typeface="+mn-lt"/>
              </a:rPr>
              <a:t>F</a:t>
            </a:r>
            <a:endParaRPr lang="ru-RU" sz="2800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1776313" y="1709411"/>
            <a:ext cx="428628" cy="428628"/>
          </a:xfrm>
          <a:prstGeom prst="ellipse">
            <a:avLst/>
          </a:prstGeom>
          <a:solidFill>
            <a:srgbClr val="1F497D">
              <a:lumMod val="60000"/>
              <a:lumOff val="40000"/>
              <a:alpha val="70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balanced" dir="t"/>
          </a:scene3d>
          <a:sp3d extrusionH="76200" prstMaterial="softEdge">
            <a:bevelT prst="relaxedInset"/>
            <a:extrusionClr>
              <a:sysClr val="windowText" lastClr="000000">
                <a:lumMod val="50000"/>
                <a:lumOff val="50000"/>
              </a:sysClr>
            </a:extrusionClr>
          </a:sp3d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5848279" y="1709411"/>
            <a:ext cx="428628" cy="428628"/>
          </a:xfrm>
          <a:prstGeom prst="ellipse">
            <a:avLst/>
          </a:prstGeom>
          <a:solidFill>
            <a:srgbClr val="F79646">
              <a:lumMod val="75000"/>
              <a:alpha val="69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  <a:scene3d>
            <a:camera prst="orthographicFront"/>
            <a:lightRig rig="balanced" dir="t"/>
          </a:scene3d>
          <a:sp3d extrusionH="76200" prstMaterial="softEdge">
            <a:bevelT prst="relaxedInset"/>
            <a:extrusionClr>
              <a:srgbClr val="F79646">
                <a:lumMod val="75000"/>
              </a:srgbClr>
            </a:extrusionClr>
          </a:sp3d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33538" y="2852738"/>
            <a:ext cx="428625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ysClr val="windowText" lastClr="000000"/>
                </a:solidFill>
                <a:latin typeface="+mn-lt"/>
              </a:rPr>
              <a:t>1s</a:t>
            </a:r>
            <a:endParaRPr lang="ru-RU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847850" y="2709863"/>
            <a:ext cx="357188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ysClr val="windowText" lastClr="000000"/>
                </a:solidFill>
                <a:latin typeface="+mn-lt"/>
              </a:rPr>
              <a:t>1</a:t>
            </a:r>
            <a:endParaRPr lang="ru-RU" sz="1400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76475" y="2352675"/>
            <a:ext cx="357188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ysClr val="windowText" lastClr="000000"/>
                </a:solidFill>
                <a:latin typeface="+mn-lt"/>
              </a:rPr>
              <a:t>1</a:t>
            </a:r>
            <a:endParaRPr lang="ru-RU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76413" y="1709738"/>
            <a:ext cx="500062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ysClr val="windowText" lastClr="000000"/>
                </a:solidFill>
                <a:latin typeface="+mn-lt"/>
              </a:rPr>
              <a:t>+1</a:t>
            </a:r>
            <a:endParaRPr lang="ru-RU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848350" y="1709738"/>
            <a:ext cx="500063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ysClr val="windowText" lastClr="000000"/>
                </a:solidFill>
                <a:latin typeface="+mn-lt"/>
              </a:rPr>
              <a:t>+9</a:t>
            </a:r>
            <a:endParaRPr lang="ru-RU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705475" y="2852738"/>
            <a:ext cx="428625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ysClr val="windowText" lastClr="000000"/>
                </a:solidFill>
                <a:latin typeface="+mn-lt"/>
              </a:rPr>
              <a:t>1s</a:t>
            </a:r>
            <a:endParaRPr lang="ru-RU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134100" y="2852738"/>
            <a:ext cx="428625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ysClr val="windowText" lastClr="000000"/>
                </a:solidFill>
                <a:latin typeface="+mn-lt"/>
              </a:rPr>
              <a:t>2s</a:t>
            </a:r>
            <a:endParaRPr lang="ru-RU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562725" y="2852738"/>
            <a:ext cx="428625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ysClr val="windowText" lastClr="000000"/>
                </a:solidFill>
                <a:latin typeface="+mn-lt"/>
              </a:rPr>
              <a:t>2p</a:t>
            </a:r>
            <a:endParaRPr lang="ru-RU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919788" y="2709863"/>
            <a:ext cx="357187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ysClr val="windowText" lastClr="000000"/>
                </a:solidFill>
                <a:latin typeface="+mn-lt"/>
              </a:rPr>
              <a:t>2</a:t>
            </a:r>
            <a:endParaRPr lang="ru-RU" sz="1400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348413" y="2709863"/>
            <a:ext cx="357187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ysClr val="windowText" lastClr="000000"/>
                </a:solidFill>
                <a:latin typeface="+mn-lt"/>
              </a:rPr>
              <a:t>2</a:t>
            </a:r>
            <a:endParaRPr lang="ru-RU" sz="1400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848475" y="2709863"/>
            <a:ext cx="357188" cy="3079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ysClr val="windowText" lastClr="000000"/>
                </a:solidFill>
                <a:latin typeface="+mn-lt"/>
              </a:rPr>
              <a:t>5</a:t>
            </a:r>
            <a:endParaRPr lang="ru-RU" sz="1400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276975" y="2352675"/>
            <a:ext cx="357188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ysClr val="windowText" lastClr="000000"/>
                </a:solidFill>
                <a:latin typeface="+mn-lt"/>
              </a:rPr>
              <a:t>2</a:t>
            </a:r>
            <a:endParaRPr lang="ru-RU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6634163" y="2352675"/>
            <a:ext cx="357187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ysClr val="windowText" lastClr="000000"/>
                </a:solidFill>
                <a:latin typeface="+mn-lt"/>
              </a:rPr>
              <a:t>7</a:t>
            </a:r>
            <a:endParaRPr lang="ru-RU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776913" y="4067175"/>
            <a:ext cx="357187" cy="357188"/>
          </a:xfrm>
          <a:prstGeom prst="rect">
            <a:avLst/>
          </a:prstGeom>
          <a:noFill/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704975" y="3567113"/>
            <a:ext cx="428625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ysClr val="windowText" lastClr="000000"/>
                </a:solidFill>
                <a:latin typeface="+mn-lt"/>
              </a:rPr>
              <a:t>1s</a:t>
            </a:r>
            <a:endParaRPr lang="ru-RU" kern="0" dirty="0">
              <a:solidFill>
                <a:sysClr val="windowText" lastClr="000000"/>
              </a:solidFill>
              <a:latin typeface="+mn-lt"/>
            </a:endParaRPr>
          </a:p>
        </p:txBody>
      </p:sp>
      <p:cxnSp>
        <p:nvCxnSpPr>
          <p:cNvPr id="26" name="Прямая со стрелкой 25"/>
          <p:cNvCxnSpPr>
            <a:cxnSpLocks noChangeShapeType="1"/>
          </p:cNvCxnSpPr>
          <p:nvPr/>
        </p:nvCxnSpPr>
        <p:spPr bwMode="auto">
          <a:xfrm rot="5400000" flipH="1" flipV="1">
            <a:off x="2027238" y="3673475"/>
            <a:ext cx="214312" cy="1588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27" name="Прямая со стрелкой 26"/>
          <p:cNvCxnSpPr>
            <a:cxnSpLocks noChangeShapeType="1"/>
          </p:cNvCxnSpPr>
          <p:nvPr/>
        </p:nvCxnSpPr>
        <p:spPr bwMode="auto">
          <a:xfrm rot="5400000" flipH="1" flipV="1">
            <a:off x="5741988" y="4244975"/>
            <a:ext cx="214312" cy="1588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28" name="Прямая со стрелкой 27"/>
          <p:cNvCxnSpPr>
            <a:cxnSpLocks noChangeShapeType="1"/>
          </p:cNvCxnSpPr>
          <p:nvPr/>
        </p:nvCxnSpPr>
        <p:spPr bwMode="auto">
          <a:xfrm rot="5400000">
            <a:off x="5884863" y="4244975"/>
            <a:ext cx="214312" cy="1588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29" name="Прямая со стрелкой 28"/>
          <p:cNvCxnSpPr>
            <a:cxnSpLocks noChangeShapeType="1"/>
          </p:cNvCxnSpPr>
          <p:nvPr/>
        </p:nvCxnSpPr>
        <p:spPr bwMode="auto">
          <a:xfrm rot="5400000" flipH="1" flipV="1">
            <a:off x="6099175" y="3887788"/>
            <a:ext cx="214313" cy="1587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30" name="Прямая со стрелкой 29"/>
          <p:cNvCxnSpPr>
            <a:cxnSpLocks noChangeShapeType="1"/>
          </p:cNvCxnSpPr>
          <p:nvPr/>
        </p:nvCxnSpPr>
        <p:spPr bwMode="auto">
          <a:xfrm rot="5400000">
            <a:off x="6242050" y="3887788"/>
            <a:ext cx="214313" cy="1587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sp>
        <p:nvSpPr>
          <p:cNvPr id="31" name="Прямоугольник 30"/>
          <p:cNvSpPr/>
          <p:nvPr/>
        </p:nvSpPr>
        <p:spPr>
          <a:xfrm>
            <a:off x="2062163" y="3495675"/>
            <a:ext cx="357187" cy="357188"/>
          </a:xfrm>
          <a:prstGeom prst="rect">
            <a:avLst/>
          </a:prstGeom>
          <a:noFill/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6134100" y="3709988"/>
            <a:ext cx="357188" cy="357187"/>
          </a:xfrm>
          <a:prstGeom prst="rect">
            <a:avLst/>
          </a:prstGeom>
          <a:noFill/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6491288" y="3352800"/>
            <a:ext cx="357187" cy="357188"/>
          </a:xfrm>
          <a:prstGeom prst="rect">
            <a:avLst/>
          </a:prstGeom>
          <a:noFill/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6848475" y="3352800"/>
            <a:ext cx="357188" cy="357188"/>
          </a:xfrm>
          <a:prstGeom prst="rect">
            <a:avLst/>
          </a:prstGeom>
          <a:noFill/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7205663" y="3352800"/>
            <a:ext cx="357187" cy="357188"/>
          </a:xfrm>
          <a:prstGeom prst="rect">
            <a:avLst/>
          </a:prstGeom>
          <a:noFill/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cxnSp>
        <p:nvCxnSpPr>
          <p:cNvPr id="36" name="Прямая со стрелкой 35"/>
          <p:cNvCxnSpPr>
            <a:cxnSpLocks noChangeShapeType="1"/>
          </p:cNvCxnSpPr>
          <p:nvPr/>
        </p:nvCxnSpPr>
        <p:spPr bwMode="auto">
          <a:xfrm rot="5400000" flipH="1" flipV="1">
            <a:off x="6456363" y="3530600"/>
            <a:ext cx="214312" cy="1588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37" name="Прямая со стрелкой 36"/>
          <p:cNvCxnSpPr>
            <a:cxnSpLocks noChangeShapeType="1"/>
          </p:cNvCxnSpPr>
          <p:nvPr/>
        </p:nvCxnSpPr>
        <p:spPr bwMode="auto">
          <a:xfrm rot="5400000">
            <a:off x="6599238" y="3530600"/>
            <a:ext cx="214312" cy="1588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38" name="Прямая со стрелкой 37"/>
          <p:cNvCxnSpPr>
            <a:cxnSpLocks noChangeShapeType="1"/>
          </p:cNvCxnSpPr>
          <p:nvPr/>
        </p:nvCxnSpPr>
        <p:spPr bwMode="auto">
          <a:xfrm rot="5400000" flipH="1" flipV="1">
            <a:off x="6813551" y="3530600"/>
            <a:ext cx="214312" cy="1587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39" name="Прямая со стрелкой 38"/>
          <p:cNvCxnSpPr>
            <a:cxnSpLocks noChangeShapeType="1"/>
          </p:cNvCxnSpPr>
          <p:nvPr/>
        </p:nvCxnSpPr>
        <p:spPr bwMode="auto">
          <a:xfrm rot="5400000">
            <a:off x="6956426" y="3530600"/>
            <a:ext cx="214312" cy="1587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40" name="Прямая со стрелкой 39"/>
          <p:cNvCxnSpPr>
            <a:cxnSpLocks noChangeShapeType="1"/>
          </p:cNvCxnSpPr>
          <p:nvPr/>
        </p:nvCxnSpPr>
        <p:spPr bwMode="auto">
          <a:xfrm rot="5400000" flipH="1" flipV="1">
            <a:off x="7170738" y="3530600"/>
            <a:ext cx="214312" cy="1588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sp>
        <p:nvSpPr>
          <p:cNvPr id="41" name="TextBox 40"/>
          <p:cNvSpPr txBox="1"/>
          <p:nvPr/>
        </p:nvSpPr>
        <p:spPr>
          <a:xfrm>
            <a:off x="5419725" y="4067175"/>
            <a:ext cx="428625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ysClr val="windowText" lastClr="000000"/>
                </a:solidFill>
                <a:latin typeface="+mn-lt"/>
              </a:rPr>
              <a:t>1s</a:t>
            </a:r>
            <a:endParaRPr lang="ru-RU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776913" y="3709988"/>
            <a:ext cx="428625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ysClr val="windowText" lastClr="000000"/>
                </a:solidFill>
                <a:latin typeface="+mn-lt"/>
              </a:rPr>
              <a:t>2s</a:t>
            </a:r>
            <a:endParaRPr lang="ru-RU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134100" y="3352800"/>
            <a:ext cx="428625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ysClr val="windowText" lastClr="000000"/>
                </a:solidFill>
                <a:latin typeface="+mn-lt"/>
              </a:rPr>
              <a:t>2p</a:t>
            </a:r>
            <a:endParaRPr lang="ru-RU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3348038" y="5138738"/>
            <a:ext cx="285750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kern="0" dirty="0">
                <a:solidFill>
                  <a:sysClr val="windowText" lastClr="000000"/>
                </a:solidFill>
                <a:latin typeface="+mn-lt"/>
              </a:rPr>
              <a:t>H</a:t>
            </a:r>
            <a:endParaRPr lang="ru-RU" sz="4000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492625" y="5141913"/>
            <a:ext cx="285750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kern="0" dirty="0">
                <a:solidFill>
                  <a:sysClr val="windowText" lastClr="000000"/>
                </a:solidFill>
                <a:latin typeface="+mn-lt"/>
              </a:rPr>
              <a:t>F</a:t>
            </a:r>
            <a:endParaRPr lang="ru-RU" sz="4000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46" name="Овал 45"/>
          <p:cNvSpPr/>
          <p:nvPr/>
        </p:nvSpPr>
        <p:spPr>
          <a:xfrm>
            <a:off x="4133850" y="5353050"/>
            <a:ext cx="71438" cy="71438"/>
          </a:xfrm>
          <a:prstGeom prst="ellipse">
            <a:avLst/>
          </a:prstGeom>
          <a:solidFill>
            <a:sysClr val="windowText" lastClr="000000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47" name="Овал 46"/>
          <p:cNvSpPr/>
          <p:nvPr/>
        </p:nvSpPr>
        <p:spPr>
          <a:xfrm>
            <a:off x="4572000" y="5143500"/>
            <a:ext cx="71438" cy="71438"/>
          </a:xfrm>
          <a:prstGeom prst="ellipse">
            <a:avLst/>
          </a:prstGeom>
          <a:solidFill>
            <a:sysClr val="windowText" lastClr="000000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48" name="Овал 47"/>
          <p:cNvSpPr/>
          <p:nvPr/>
        </p:nvSpPr>
        <p:spPr>
          <a:xfrm>
            <a:off x="4816475" y="5138738"/>
            <a:ext cx="71438" cy="71437"/>
          </a:xfrm>
          <a:prstGeom prst="ellipse">
            <a:avLst/>
          </a:prstGeom>
          <a:solidFill>
            <a:sysClr val="windowText" lastClr="000000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49" name="Овал 48"/>
          <p:cNvSpPr/>
          <p:nvPr/>
        </p:nvSpPr>
        <p:spPr>
          <a:xfrm>
            <a:off x="4991100" y="5353050"/>
            <a:ext cx="71438" cy="71438"/>
          </a:xfrm>
          <a:prstGeom prst="ellipse">
            <a:avLst/>
          </a:prstGeom>
          <a:solidFill>
            <a:sysClr val="windowText" lastClr="000000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50" name="Овал 49"/>
          <p:cNvSpPr/>
          <p:nvPr/>
        </p:nvSpPr>
        <p:spPr>
          <a:xfrm>
            <a:off x="4991100" y="5567363"/>
            <a:ext cx="71438" cy="71437"/>
          </a:xfrm>
          <a:prstGeom prst="ellipse">
            <a:avLst/>
          </a:prstGeom>
          <a:solidFill>
            <a:sysClr val="windowText" lastClr="000000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51" name="Овал 50"/>
          <p:cNvSpPr/>
          <p:nvPr/>
        </p:nvSpPr>
        <p:spPr>
          <a:xfrm>
            <a:off x="4786313" y="5786438"/>
            <a:ext cx="71437" cy="71437"/>
          </a:xfrm>
          <a:prstGeom prst="ellipse">
            <a:avLst/>
          </a:prstGeom>
          <a:solidFill>
            <a:sysClr val="windowText" lastClr="000000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52" name="Овал 51"/>
          <p:cNvSpPr/>
          <p:nvPr/>
        </p:nvSpPr>
        <p:spPr>
          <a:xfrm>
            <a:off x="4572000" y="5786438"/>
            <a:ext cx="71438" cy="71437"/>
          </a:xfrm>
          <a:prstGeom prst="ellipse">
            <a:avLst/>
          </a:prstGeom>
          <a:solidFill>
            <a:sysClr val="windowText" lastClr="000000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53" name="Умножение 52"/>
          <p:cNvSpPr/>
          <p:nvPr/>
        </p:nvSpPr>
        <p:spPr>
          <a:xfrm>
            <a:off x="4062413" y="5495925"/>
            <a:ext cx="214312" cy="214313"/>
          </a:xfrm>
          <a:prstGeom prst="mathMultiply">
            <a:avLst/>
          </a:prstGeom>
          <a:solidFill>
            <a:sysClr val="windowText" lastClr="000000"/>
          </a:solidFill>
          <a:ln w="25400" cap="flat" cmpd="sng" algn="ctr">
            <a:solidFill>
              <a:sysClr val="windowText" lastClr="000000"/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cxnSp>
        <p:nvCxnSpPr>
          <p:cNvPr id="54" name="Прямая соединительная линия 53"/>
          <p:cNvCxnSpPr>
            <a:cxnSpLocks noChangeShapeType="1"/>
          </p:cNvCxnSpPr>
          <p:nvPr/>
        </p:nvCxnSpPr>
        <p:spPr bwMode="auto">
          <a:xfrm rot="5400000">
            <a:off x="4026694" y="4817269"/>
            <a:ext cx="214312" cy="0"/>
          </a:xfrm>
          <a:prstGeom prst="line">
            <a:avLst/>
          </a:prstGeom>
          <a:noFill/>
          <a:ln w="9525" algn="ctr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55" name="Прямая соединительная линия 54"/>
          <p:cNvCxnSpPr>
            <a:cxnSpLocks noChangeShapeType="1"/>
          </p:cNvCxnSpPr>
          <p:nvPr/>
        </p:nvCxnSpPr>
        <p:spPr bwMode="auto">
          <a:xfrm rot="5400000">
            <a:off x="4026693" y="5174457"/>
            <a:ext cx="214313" cy="0"/>
          </a:xfrm>
          <a:prstGeom prst="line">
            <a:avLst/>
          </a:prstGeom>
          <a:noFill/>
          <a:ln w="9525" algn="ctr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56" name="Прямая соединительная линия 55"/>
          <p:cNvCxnSpPr>
            <a:cxnSpLocks noChangeShapeType="1"/>
          </p:cNvCxnSpPr>
          <p:nvPr/>
        </p:nvCxnSpPr>
        <p:spPr bwMode="auto">
          <a:xfrm rot="5400000">
            <a:off x="4026693" y="5888832"/>
            <a:ext cx="214313" cy="0"/>
          </a:xfrm>
          <a:prstGeom prst="line">
            <a:avLst/>
          </a:prstGeom>
          <a:noFill/>
          <a:ln w="9525" algn="ctr">
            <a:solidFill>
              <a:srgbClr val="000000"/>
            </a:solidFill>
            <a:round/>
            <a:headEnd/>
            <a:tailEnd/>
          </a:ln>
        </p:spPr>
      </p:cxnSp>
      <p:cxnSp>
        <p:nvCxnSpPr>
          <p:cNvPr id="57" name="Прямая соединительная линия 56"/>
          <p:cNvCxnSpPr>
            <a:cxnSpLocks noChangeShapeType="1"/>
          </p:cNvCxnSpPr>
          <p:nvPr/>
        </p:nvCxnSpPr>
        <p:spPr bwMode="auto">
          <a:xfrm rot="5400000">
            <a:off x="4026694" y="6246019"/>
            <a:ext cx="214312" cy="0"/>
          </a:xfrm>
          <a:prstGeom prst="line">
            <a:avLst/>
          </a:prstGeom>
          <a:noFill/>
          <a:ln w="9525" algn="ctr">
            <a:solidFill>
              <a:srgbClr val="000000"/>
            </a:solidFill>
            <a:round/>
            <a:headEnd/>
            <a:tailEnd/>
          </a:ln>
        </p:spPr>
      </p:cxnSp>
      <p:sp>
        <p:nvSpPr>
          <p:cNvPr id="58" name="TextBox 57"/>
          <p:cNvSpPr txBox="1"/>
          <p:nvPr/>
        </p:nvSpPr>
        <p:spPr>
          <a:xfrm>
            <a:off x="3419475" y="4424363"/>
            <a:ext cx="1285875" cy="2857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kern="0" dirty="0">
                <a:solidFill>
                  <a:sysClr val="windowText" lastClr="000000"/>
                </a:solidFill>
                <a:latin typeface="+mn-lt"/>
              </a:rPr>
              <a:t>Ось симметрии</a:t>
            </a:r>
          </a:p>
        </p:txBody>
      </p:sp>
      <p:cxnSp>
        <p:nvCxnSpPr>
          <p:cNvPr id="60" name="Прямая со стрелкой 59"/>
          <p:cNvCxnSpPr>
            <a:cxnSpLocks noChangeShapeType="1"/>
          </p:cNvCxnSpPr>
          <p:nvPr/>
        </p:nvCxnSpPr>
        <p:spPr bwMode="auto">
          <a:xfrm rot="5400000" flipH="1" flipV="1">
            <a:off x="2027238" y="3673475"/>
            <a:ext cx="214312" cy="1588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61" name="Прямая со стрелкой 60"/>
          <p:cNvCxnSpPr>
            <a:cxnSpLocks noChangeShapeType="1"/>
          </p:cNvCxnSpPr>
          <p:nvPr/>
        </p:nvCxnSpPr>
        <p:spPr bwMode="auto">
          <a:xfrm rot="5400000" flipH="1" flipV="1">
            <a:off x="5741988" y="4244975"/>
            <a:ext cx="214312" cy="1588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62" name="Прямая со стрелкой 61"/>
          <p:cNvCxnSpPr>
            <a:cxnSpLocks noChangeShapeType="1"/>
          </p:cNvCxnSpPr>
          <p:nvPr/>
        </p:nvCxnSpPr>
        <p:spPr bwMode="auto">
          <a:xfrm rot="5400000">
            <a:off x="5884863" y="4244975"/>
            <a:ext cx="214312" cy="1588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63" name="Прямая со стрелкой 62"/>
          <p:cNvCxnSpPr>
            <a:cxnSpLocks noChangeShapeType="1"/>
          </p:cNvCxnSpPr>
          <p:nvPr/>
        </p:nvCxnSpPr>
        <p:spPr bwMode="auto">
          <a:xfrm rot="5400000" flipH="1" flipV="1">
            <a:off x="6099175" y="3887788"/>
            <a:ext cx="214313" cy="1587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64" name="Прямая со стрелкой 63"/>
          <p:cNvCxnSpPr>
            <a:cxnSpLocks noChangeShapeType="1"/>
          </p:cNvCxnSpPr>
          <p:nvPr/>
        </p:nvCxnSpPr>
        <p:spPr bwMode="auto">
          <a:xfrm rot="5400000">
            <a:off x="6242050" y="3887788"/>
            <a:ext cx="214313" cy="1587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65" name="Прямая со стрелкой 64"/>
          <p:cNvCxnSpPr>
            <a:cxnSpLocks noChangeShapeType="1"/>
          </p:cNvCxnSpPr>
          <p:nvPr/>
        </p:nvCxnSpPr>
        <p:spPr bwMode="auto">
          <a:xfrm rot="5400000" flipH="1" flipV="1">
            <a:off x="6456363" y="3530600"/>
            <a:ext cx="214312" cy="1588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66" name="Прямая со стрелкой 65"/>
          <p:cNvCxnSpPr>
            <a:cxnSpLocks noChangeShapeType="1"/>
          </p:cNvCxnSpPr>
          <p:nvPr/>
        </p:nvCxnSpPr>
        <p:spPr bwMode="auto">
          <a:xfrm rot="5400000" flipH="1" flipV="1">
            <a:off x="6813551" y="3530600"/>
            <a:ext cx="214312" cy="1587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67" name="Прямая со стрелкой 66"/>
          <p:cNvCxnSpPr>
            <a:cxnSpLocks noChangeShapeType="1"/>
          </p:cNvCxnSpPr>
          <p:nvPr/>
        </p:nvCxnSpPr>
        <p:spPr bwMode="auto">
          <a:xfrm rot="5400000" flipH="1" flipV="1">
            <a:off x="7170738" y="3530600"/>
            <a:ext cx="214312" cy="1588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68" name="Прямая со стрелкой 67"/>
          <p:cNvCxnSpPr>
            <a:cxnSpLocks noChangeShapeType="1"/>
          </p:cNvCxnSpPr>
          <p:nvPr/>
        </p:nvCxnSpPr>
        <p:spPr bwMode="auto">
          <a:xfrm rot="5400000">
            <a:off x="6599238" y="3530600"/>
            <a:ext cx="214312" cy="1588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cxnSp>
        <p:nvCxnSpPr>
          <p:cNvPr id="69" name="Прямая со стрелкой 68"/>
          <p:cNvCxnSpPr>
            <a:cxnSpLocks noChangeShapeType="1"/>
          </p:cNvCxnSpPr>
          <p:nvPr/>
        </p:nvCxnSpPr>
        <p:spPr bwMode="auto">
          <a:xfrm rot="5400000">
            <a:off x="6956426" y="3530600"/>
            <a:ext cx="214312" cy="1587"/>
          </a:xfrm>
          <a:prstGeom prst="straightConnector1">
            <a:avLst/>
          </a:prstGeom>
          <a:noFill/>
          <a:ln w="19050" algn="ctr">
            <a:solidFill>
              <a:srgbClr val="000000"/>
            </a:solidFill>
            <a:round/>
            <a:headEnd/>
            <a:tailEnd type="arrow" w="med" len="med"/>
          </a:ln>
        </p:spPr>
      </p:cxnSp>
      <p:sp>
        <p:nvSpPr>
          <p:cNvPr id="70" name="TextBox 69"/>
          <p:cNvSpPr txBox="1"/>
          <p:nvPr/>
        </p:nvSpPr>
        <p:spPr>
          <a:xfrm>
            <a:off x="2276475" y="4852988"/>
            <a:ext cx="642938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ysClr val="windowText" lastClr="000000"/>
                </a:solidFill>
                <a:latin typeface="+mn-lt"/>
              </a:rPr>
              <a:t>2.20</a:t>
            </a:r>
            <a:endParaRPr lang="ru-RU" kern="0" dirty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5705475" y="4924425"/>
            <a:ext cx="642938" cy="3683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kern="0" dirty="0">
                <a:solidFill>
                  <a:sysClr val="windowText" lastClr="000000"/>
                </a:solidFill>
                <a:latin typeface="+mn-lt"/>
              </a:rPr>
              <a:t>3.98</a:t>
            </a:r>
          </a:p>
        </p:txBody>
      </p:sp>
      <p:sp>
        <p:nvSpPr>
          <p:cNvPr id="72" name="Овал 71"/>
          <p:cNvSpPr/>
          <p:nvPr/>
        </p:nvSpPr>
        <p:spPr>
          <a:xfrm>
            <a:off x="2852738" y="4921250"/>
            <a:ext cx="1571625" cy="1143000"/>
          </a:xfrm>
          <a:prstGeom prst="ellipse">
            <a:avLst/>
          </a:prstGeom>
          <a:noFill/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73" name="Овал 72"/>
          <p:cNvSpPr/>
          <p:nvPr/>
        </p:nvSpPr>
        <p:spPr>
          <a:xfrm>
            <a:off x="3919538" y="4921250"/>
            <a:ext cx="1571625" cy="1143000"/>
          </a:xfrm>
          <a:prstGeom prst="ellipse">
            <a:avLst/>
          </a:prstGeom>
          <a:noFill/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74" name="Arc 12"/>
          <p:cNvSpPr>
            <a:spLocks/>
          </p:cNvSpPr>
          <p:nvPr/>
        </p:nvSpPr>
        <p:spPr bwMode="auto">
          <a:xfrm rot="3734765">
            <a:off x="1722438" y="1571625"/>
            <a:ext cx="766762" cy="985838"/>
          </a:xfrm>
          <a:custGeom>
            <a:avLst/>
            <a:gdLst>
              <a:gd name="G0" fmla="+- 3721 0 0"/>
              <a:gd name="G1" fmla="+- 21600 0 0"/>
              <a:gd name="G2" fmla="+- 21600 0 0"/>
              <a:gd name="T0" fmla="*/ 0 w 20869"/>
              <a:gd name="T1" fmla="*/ 323 h 21600"/>
              <a:gd name="T2" fmla="*/ 20869 w 20869"/>
              <a:gd name="T3" fmla="*/ 8466 h 21600"/>
              <a:gd name="T4" fmla="*/ 3721 w 20869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869" h="21600" fill="none" extrusionOk="0">
                <a:moveTo>
                  <a:pt x="-1" y="322"/>
                </a:moveTo>
                <a:cubicBezTo>
                  <a:pt x="1228" y="108"/>
                  <a:pt x="2473" y="-1"/>
                  <a:pt x="3721" y="0"/>
                </a:cubicBezTo>
                <a:cubicBezTo>
                  <a:pt x="10442" y="0"/>
                  <a:pt x="16781" y="3129"/>
                  <a:pt x="20869" y="8465"/>
                </a:cubicBezTo>
              </a:path>
              <a:path w="20869" h="21600" stroke="0" extrusionOk="0">
                <a:moveTo>
                  <a:pt x="-1" y="322"/>
                </a:moveTo>
                <a:cubicBezTo>
                  <a:pt x="1228" y="108"/>
                  <a:pt x="2473" y="-1"/>
                  <a:pt x="3721" y="0"/>
                </a:cubicBezTo>
                <a:cubicBezTo>
                  <a:pt x="10442" y="0"/>
                  <a:pt x="16781" y="3129"/>
                  <a:pt x="20869" y="8465"/>
                </a:cubicBezTo>
                <a:lnTo>
                  <a:pt x="3721" y="21600"/>
                </a:lnTo>
                <a:close/>
              </a:path>
            </a:pathLst>
          </a:custGeom>
          <a:noFill/>
          <a:ln w="38100">
            <a:solidFill>
              <a:sysClr val="windowText" lastClr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75" name="Arc 12"/>
          <p:cNvSpPr>
            <a:spLocks/>
          </p:cNvSpPr>
          <p:nvPr/>
        </p:nvSpPr>
        <p:spPr bwMode="auto">
          <a:xfrm rot="3734765">
            <a:off x="5794376" y="1571625"/>
            <a:ext cx="766762" cy="985837"/>
          </a:xfrm>
          <a:custGeom>
            <a:avLst/>
            <a:gdLst>
              <a:gd name="G0" fmla="+- 3721 0 0"/>
              <a:gd name="G1" fmla="+- 21600 0 0"/>
              <a:gd name="G2" fmla="+- 21600 0 0"/>
              <a:gd name="T0" fmla="*/ 0 w 20869"/>
              <a:gd name="T1" fmla="*/ 323 h 21600"/>
              <a:gd name="T2" fmla="*/ 20869 w 20869"/>
              <a:gd name="T3" fmla="*/ 8466 h 21600"/>
              <a:gd name="T4" fmla="*/ 3721 w 20869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869" h="21600" fill="none" extrusionOk="0">
                <a:moveTo>
                  <a:pt x="-1" y="322"/>
                </a:moveTo>
                <a:cubicBezTo>
                  <a:pt x="1228" y="108"/>
                  <a:pt x="2473" y="-1"/>
                  <a:pt x="3721" y="0"/>
                </a:cubicBezTo>
                <a:cubicBezTo>
                  <a:pt x="10442" y="0"/>
                  <a:pt x="16781" y="3129"/>
                  <a:pt x="20869" y="8465"/>
                </a:cubicBezTo>
              </a:path>
              <a:path w="20869" h="21600" stroke="0" extrusionOk="0">
                <a:moveTo>
                  <a:pt x="-1" y="322"/>
                </a:moveTo>
                <a:cubicBezTo>
                  <a:pt x="1228" y="108"/>
                  <a:pt x="2473" y="-1"/>
                  <a:pt x="3721" y="0"/>
                </a:cubicBezTo>
                <a:cubicBezTo>
                  <a:pt x="10442" y="0"/>
                  <a:pt x="16781" y="3129"/>
                  <a:pt x="20869" y="8465"/>
                </a:cubicBezTo>
                <a:lnTo>
                  <a:pt x="3721" y="21600"/>
                </a:lnTo>
                <a:close/>
              </a:path>
            </a:pathLst>
          </a:custGeom>
          <a:noFill/>
          <a:ln w="38100">
            <a:solidFill>
              <a:sysClr val="windowText" lastClr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76" name="Arc 12"/>
          <p:cNvSpPr>
            <a:spLocks/>
          </p:cNvSpPr>
          <p:nvPr/>
        </p:nvSpPr>
        <p:spPr bwMode="auto">
          <a:xfrm rot="3734765">
            <a:off x="6151563" y="1571625"/>
            <a:ext cx="766762" cy="985838"/>
          </a:xfrm>
          <a:custGeom>
            <a:avLst/>
            <a:gdLst>
              <a:gd name="G0" fmla="+- 3721 0 0"/>
              <a:gd name="G1" fmla="+- 21600 0 0"/>
              <a:gd name="G2" fmla="+- 21600 0 0"/>
              <a:gd name="T0" fmla="*/ 0 w 20869"/>
              <a:gd name="T1" fmla="*/ 323 h 21600"/>
              <a:gd name="T2" fmla="*/ 20869 w 20869"/>
              <a:gd name="T3" fmla="*/ 8466 h 21600"/>
              <a:gd name="T4" fmla="*/ 3721 w 20869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0869" h="21600" fill="none" extrusionOk="0">
                <a:moveTo>
                  <a:pt x="-1" y="322"/>
                </a:moveTo>
                <a:cubicBezTo>
                  <a:pt x="1228" y="108"/>
                  <a:pt x="2473" y="-1"/>
                  <a:pt x="3721" y="0"/>
                </a:cubicBezTo>
                <a:cubicBezTo>
                  <a:pt x="10442" y="0"/>
                  <a:pt x="16781" y="3129"/>
                  <a:pt x="20869" y="8465"/>
                </a:cubicBezTo>
              </a:path>
              <a:path w="20869" h="21600" stroke="0" extrusionOk="0">
                <a:moveTo>
                  <a:pt x="-1" y="322"/>
                </a:moveTo>
                <a:cubicBezTo>
                  <a:pt x="1228" y="108"/>
                  <a:pt x="2473" y="-1"/>
                  <a:pt x="3721" y="0"/>
                </a:cubicBezTo>
                <a:cubicBezTo>
                  <a:pt x="10442" y="0"/>
                  <a:pt x="16781" y="3129"/>
                  <a:pt x="20869" y="8465"/>
                </a:cubicBezTo>
                <a:lnTo>
                  <a:pt x="3721" y="21600"/>
                </a:lnTo>
                <a:close/>
              </a:path>
            </a:pathLst>
          </a:custGeom>
          <a:noFill/>
          <a:ln w="38100">
            <a:solidFill>
              <a:sysClr val="windowText" lastClr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kern="0">
              <a:solidFill>
                <a:sysClr val="windowText" lastClr="000000"/>
              </a:solidFill>
              <a:latin typeface="+mn-lt"/>
            </a:endParaRPr>
          </a:p>
        </p:txBody>
      </p:sp>
      <p:sp>
        <p:nvSpPr>
          <p:cNvPr id="10315" name="Прямоугольник 2"/>
          <p:cNvSpPr>
            <a:spLocks noChangeArrowheads="1"/>
          </p:cNvSpPr>
          <p:nvPr/>
        </p:nvSpPr>
        <p:spPr bwMode="auto">
          <a:xfrm>
            <a:off x="0" y="115888"/>
            <a:ext cx="9144000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dirty="0">
                <a:solidFill>
                  <a:schemeClr val="bg1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 </a:t>
            </a:r>
            <a:r>
              <a:rPr lang="ru-RU" sz="24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Ковалентная полярная связь</a:t>
            </a:r>
          </a:p>
          <a:p>
            <a:pPr algn="ctr"/>
            <a:r>
              <a:rPr lang="ru-RU" sz="2200" dirty="0" smtClean="0">
                <a:latin typeface="Calibri" pitchFamily="34" charset="0"/>
                <a:ea typeface="Times New Roman" pitchFamily="18" charset="0"/>
                <a:cs typeface="Calibri" pitchFamily="34" charset="0"/>
              </a:rPr>
              <a:t>Схема </a:t>
            </a:r>
            <a:r>
              <a:rPr lang="ru-RU" sz="2200" dirty="0">
                <a:latin typeface="Calibri" pitchFamily="34" charset="0"/>
                <a:ea typeface="Times New Roman" pitchFamily="18" charset="0"/>
                <a:cs typeface="Calibri" pitchFamily="34" charset="0"/>
              </a:rPr>
              <a:t>соединения атомов водорода и фтора в молекулу </a:t>
            </a:r>
            <a:r>
              <a:rPr lang="ru-RU" sz="2200" dirty="0" err="1">
                <a:latin typeface="Calibri" pitchFamily="34" charset="0"/>
                <a:ea typeface="Times New Roman" pitchFamily="18" charset="0"/>
                <a:cs typeface="Calibri" pitchFamily="34" charset="0"/>
              </a:rPr>
              <a:t>фтороводорода</a:t>
            </a:r>
            <a:endParaRPr lang="ru-RU" sz="2200" dirty="0">
              <a:latin typeface="Calibri" pitchFamily="34" charset="0"/>
              <a:ea typeface="Calibri" pitchFamily="34" charset="0"/>
              <a:cs typeface="Calibri" pitchFamily="34" charset="0"/>
            </a:endParaRPr>
          </a:p>
        </p:txBody>
      </p:sp>
      <p:sp>
        <p:nvSpPr>
          <p:cNvPr id="2" name="Прямоугольник 1"/>
          <p:cNvSpPr>
            <a:spLocks noChangeArrowheads="1"/>
          </p:cNvSpPr>
          <p:nvPr/>
        </p:nvSpPr>
        <p:spPr bwMode="auto">
          <a:xfrm>
            <a:off x="3616325" y="4959350"/>
            <a:ext cx="3810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aseline="30000">
                <a:latin typeface="Symbol" pitchFamily="18" charset="2"/>
              </a:rPr>
              <a:t>d</a:t>
            </a:r>
            <a:r>
              <a:rPr lang="ru-RU" sz="2000" baseline="30000">
                <a:latin typeface="Georgia" pitchFamily="18" charset="0"/>
              </a:rPr>
              <a:t>+</a:t>
            </a:r>
            <a:endParaRPr lang="ru-RU" sz="2000">
              <a:latin typeface="Times New Roman" pitchFamily="18" charset="0"/>
            </a:endParaRP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4895850" y="4959350"/>
            <a:ext cx="33337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 baseline="30000">
                <a:latin typeface="Symbol" pitchFamily="18" charset="2"/>
              </a:rPr>
              <a:t>d</a:t>
            </a:r>
            <a:r>
              <a:rPr lang="ru-RU" sz="2000" baseline="30000">
                <a:latin typeface="Georgia" pitchFamily="18" charset="0"/>
              </a:rPr>
              <a:t>-</a:t>
            </a:r>
            <a:endParaRPr lang="ru-RU" sz="2000"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500"/>
                            </p:stCondLst>
                            <p:childTnLst>
                              <p:par>
                                <p:cTn id="5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35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4000"/>
                            </p:stCondLst>
                            <p:childTnLst>
                              <p:par>
                                <p:cTn id="7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500"/>
                            </p:stCondLst>
                            <p:childTnLst>
                              <p:par>
                                <p:cTn id="8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500"/>
                            </p:stCondLst>
                            <p:childTnLst>
                              <p:par>
                                <p:cTn id="8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6000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6500"/>
                            </p:stCondLst>
                            <p:childTnLst>
                              <p:par>
                                <p:cTn id="9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7000"/>
                            </p:stCondLst>
                            <p:childTnLst>
                              <p:par>
                                <p:cTn id="10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7500"/>
                            </p:stCondLst>
                            <p:childTnLst>
                              <p:par>
                                <p:cTn id="10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8000"/>
                            </p:stCondLst>
                            <p:childTnLst>
                              <p:par>
                                <p:cTn id="10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8500"/>
                            </p:stCondLst>
                            <p:childTnLst>
                              <p:par>
                                <p:cTn id="1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9000"/>
                            </p:stCondLst>
                            <p:childTnLst>
                              <p:par>
                                <p:cTn id="12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9500"/>
                            </p:stCondLst>
                            <p:childTnLst>
                              <p:par>
                                <p:cTn id="1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11000"/>
                            </p:stCondLst>
                            <p:childTnLst>
                              <p:par>
                                <p:cTn id="14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1500"/>
                            </p:stCondLst>
                            <p:childTnLst>
                              <p:par>
                                <p:cTn id="1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12000"/>
                            </p:stCondLst>
                            <p:childTnLst>
                              <p:par>
                                <p:cTn id="1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13000"/>
                            </p:stCondLst>
                            <p:childTnLst>
                              <p:par>
                                <p:cTn id="1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13500"/>
                            </p:stCondLst>
                            <p:childTnLst>
                              <p:par>
                                <p:cTn id="1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14000"/>
                            </p:stCondLst>
                            <p:childTnLst>
                              <p:par>
                                <p:cTn id="18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500"/>
                            </p:stCondLst>
                            <p:childTnLst>
                              <p:par>
                                <p:cTn id="19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1000"/>
                            </p:stCondLst>
                            <p:childTnLst>
                              <p:par>
                                <p:cTn id="20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74 0.00486 L 0.21875 0.27777 " pathEditMode="relative" ptsTypes="AA">
                                      <p:cBhvr>
                                        <p:cTn id="203" dur="2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0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5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3000"/>
                            </p:stCondLst>
                            <p:childTnLst>
                              <p:par>
                                <p:cTn id="2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1" fill="hold">
                            <p:stCondLst>
                              <p:cond delay="3500"/>
                            </p:stCondLst>
                            <p:childTnLst>
                              <p:par>
                                <p:cTn id="21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39 -0.00394 L -0.16285 0.26898 " pathEditMode="relative" rAng="0" ptsTypes="AA">
                                      <p:cBhvr>
                                        <p:cTn id="213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82" y="13634"/>
                                    </p:animMotion>
                                  </p:childTnLst>
                                </p:cTn>
                              </p:par>
                              <p:par>
                                <p:cTn id="21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2.96296E-6 L -0.15747 0.27292 " pathEditMode="relative" rAng="0" ptsTypes="AA">
                                      <p:cBhvr>
                                        <p:cTn id="215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882" y="13634"/>
                                    </p:animMotion>
                                  </p:childTnLst>
                                </p:cTn>
                              </p:par>
                              <p:par>
                                <p:cTn id="21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7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0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2" fill="hold">
                            <p:stCondLst>
                              <p:cond delay="5500"/>
                            </p:stCondLst>
                            <p:childTnLst>
                              <p:par>
                                <p:cTn id="2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6000"/>
                            </p:stCondLst>
                            <p:childTnLst>
                              <p:par>
                                <p:cTn id="23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95 -0.00439 L -0.1625 0.27917 " pathEditMode="relative" rAng="0" ptsTypes="AA">
                                      <p:cBhvr>
                                        <p:cTn id="231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81" y="14167"/>
                                    </p:animMotion>
                                  </p:childTnLst>
                                </p:cTn>
                              </p:par>
                              <p:par>
                                <p:cTn id="23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95 -0.00439 L -0.1625 0.27917 " pathEditMode="relative" rAng="0" ptsTypes="AA">
                                      <p:cBhvr>
                                        <p:cTn id="233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81" y="14167"/>
                                    </p:animMotion>
                                  </p:childTnLst>
                                </p:cTn>
                              </p:par>
                              <p:par>
                                <p:cTn id="23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5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8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0" fill="hold">
                            <p:stCondLst>
                              <p:cond delay="8000"/>
                            </p:stCondLst>
                            <p:childTnLst>
                              <p:par>
                                <p:cTn id="2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8500"/>
                            </p:stCondLst>
                            <p:childTnLst>
                              <p:par>
                                <p:cTn id="24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2848 0.24143 " pathEditMode="relative" ptsTypes="AA">
                                      <p:cBhvr>
                                        <p:cTn id="249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0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22848 0.24143 " pathEditMode="relative" ptsTypes="AA">
                                      <p:cBhvr>
                                        <p:cTn id="251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5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3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8" fill="hold">
                            <p:stCondLst>
                              <p:cond delay="10500"/>
                            </p:stCondLst>
                            <p:childTnLst>
                              <p:par>
                                <p:cTn id="2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5" fill="hold">
                            <p:stCondLst>
                              <p:cond delay="11000"/>
                            </p:stCondLst>
                            <p:childTnLst>
                              <p:par>
                                <p:cTn id="26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6 0.00463 L -0.33594 0.26713 " pathEditMode="relative" ptsTypes="AA">
                                      <p:cBhvr>
                                        <p:cTn id="267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6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9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1" fill="hold">
                            <p:stCondLst>
                              <p:cond delay="13000"/>
                            </p:stCondLst>
                            <p:childTnLst>
                              <p:par>
                                <p:cTn id="2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13500"/>
                            </p:stCondLst>
                            <p:childTnLst>
                              <p:par>
                                <p:cTn id="27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8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1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4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7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0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1" fill="hold">
                            <p:stCondLst>
                              <p:cond delay="15500"/>
                            </p:stCondLst>
                            <p:childTnLst>
                              <p:par>
                                <p:cTn id="2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4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7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8" fill="hold">
                            <p:stCondLst>
                              <p:cond delay="16500"/>
                            </p:stCondLst>
                            <p:childTnLst>
                              <p:par>
                                <p:cTn id="299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158 0 " pathEditMode="relative" ptsTypes="AA">
                                      <p:cBhvr>
                                        <p:cTn id="300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01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158 0 " pathEditMode="relative" ptsTypes="AA">
                                      <p:cBhvr>
                                        <p:cTn id="302" dur="2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18500"/>
                            </p:stCondLst>
                            <p:childTnLst>
                              <p:par>
                                <p:cTn id="30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0" fill="hold">
                            <p:stCondLst>
                              <p:cond delay="20500"/>
                            </p:stCondLst>
                            <p:childTnLst>
                              <p:par>
                                <p:cTn id="3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3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6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 animBg="1"/>
      <p:bldP spid="25" grpId="0"/>
      <p:bldP spid="31" grpId="0" animBg="1"/>
      <p:bldP spid="32" grpId="0" animBg="1"/>
      <p:bldP spid="33" grpId="0" animBg="1"/>
      <p:bldP spid="34" grpId="0" animBg="1"/>
      <p:bldP spid="35" grpId="0" animBg="1"/>
      <p:bldP spid="41" grpId="0"/>
      <p:bldP spid="42" grpId="0"/>
      <p:bldP spid="43" grpId="0"/>
      <p:bldP spid="44" grpId="0"/>
      <p:bldP spid="45" grpId="0"/>
      <p:bldP spid="46" grpId="0" animBg="1"/>
      <p:bldP spid="46" grpId="1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3" grpId="1" animBg="1"/>
      <p:bldP spid="58" grpId="0"/>
      <p:bldP spid="70" grpId="0"/>
      <p:bldP spid="71" grpId="0"/>
      <p:bldP spid="72" grpId="0" animBg="1"/>
      <p:bldP spid="73" grpId="0" animBg="1"/>
      <p:bldP spid="74" grpId="0" animBg="1"/>
      <p:bldP spid="75" grpId="0" animBg="1"/>
      <p:bldP spid="76" grpId="0" animBg="1"/>
      <p:bldP spid="2" grpId="0"/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</TotalTime>
  <Words>379</Words>
  <Application>Microsoft Office PowerPoint</Application>
  <PresentationFormat>Экран (4:3)</PresentationFormat>
  <Paragraphs>190</Paragraphs>
  <Slides>12</Slides>
  <Notes>3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Цель урока:</vt:lpstr>
      <vt:lpstr>Слайд 3</vt:lpstr>
      <vt:lpstr>Слайд 4</vt:lpstr>
      <vt:lpstr>Слайд 5</vt:lpstr>
      <vt:lpstr>Слайд 6</vt:lpstr>
      <vt:lpstr>Электроотрицательность</vt:lpstr>
      <vt:lpstr>Ряд электроотрицательности химических элементов</vt:lpstr>
      <vt:lpstr>Слайд 9</vt:lpstr>
      <vt:lpstr>Слайд 10</vt:lpstr>
      <vt:lpstr>Слайд 11</vt:lpstr>
      <vt:lpstr>Домашнее задание</vt:lpstr>
    </vt:vector>
  </TitlesOfParts>
  <Company>Mediadrom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5</cp:revision>
  <dcterms:created xsi:type="dcterms:W3CDTF">2013-11-24T09:24:30Z</dcterms:created>
  <dcterms:modified xsi:type="dcterms:W3CDTF">2013-11-25T15:34:58Z</dcterms:modified>
</cp:coreProperties>
</file>